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  <p:sldMasterId id="2147483709" r:id="rId5"/>
    <p:sldMasterId id="2147483721" r:id="rId6"/>
  </p:sldMasterIdLst>
  <p:notesMasterIdLst>
    <p:notesMasterId r:id="rId24"/>
  </p:notesMasterIdLst>
  <p:handoutMasterIdLst>
    <p:handoutMasterId r:id="rId25"/>
  </p:handoutMasterIdLst>
  <p:sldIdLst>
    <p:sldId id="256" r:id="rId7"/>
    <p:sldId id="257" r:id="rId8"/>
    <p:sldId id="263" r:id="rId9"/>
    <p:sldId id="264" r:id="rId10"/>
    <p:sldId id="265" r:id="rId11"/>
    <p:sldId id="301" r:id="rId12"/>
    <p:sldId id="299" r:id="rId13"/>
    <p:sldId id="268" r:id="rId14"/>
    <p:sldId id="269" r:id="rId15"/>
    <p:sldId id="266" r:id="rId16"/>
    <p:sldId id="270" r:id="rId17"/>
    <p:sldId id="271" r:id="rId18"/>
    <p:sldId id="300" r:id="rId19"/>
    <p:sldId id="272" r:id="rId20"/>
    <p:sldId id="302" r:id="rId21"/>
    <p:sldId id="303" r:id="rId22"/>
    <p:sldId id="262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CEB6"/>
    <a:srgbClr val="EFD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766" autoAdjust="0"/>
  </p:normalViewPr>
  <p:slideViewPr>
    <p:cSldViewPr snapToGrid="0">
      <p:cViewPr varScale="1">
        <p:scale>
          <a:sx n="71" d="100"/>
          <a:sy n="71" d="100"/>
        </p:scale>
        <p:origin x="1138" y="62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A2729-E0DA-49E8-B2B6-1D40895F110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AA9D9-2946-43D6-AE3C-CDCB4398F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936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29B1F-26D5-4BAE-98AD-607AA56D799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9C452-5B1A-445B-80F6-5ACA0DD14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79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зря в книге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Траута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Райса присутствует посвящение Карлу фон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Клаузевицу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прусскому генералу и автору знаменитой книги «О войне». Его называют величайшим маркетинговым стратегом. Хотя трактат вовсе не об этом. Но те принципы ведения боя, которые описывает фон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Клаузевиц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идеально подходят к современным рекламным противостояниям.</a:t>
            </a: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Отсюда и взяло свое начало высказывание «маркетинг – это война». Но не с потребителем, конечно. С конкурентами. Об этом мы и будем говорить дальше.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D372AC-E236-4CD1-BED0-0525FFF46F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540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Типы ведения «боевых действий»</a:t>
            </a:r>
          </a:p>
          <a:p>
            <a:endParaRPr lang="ru-RU" dirty="0"/>
          </a:p>
          <a:p>
            <a:r>
              <a:rPr lang="ru-RU" dirty="0"/>
              <a:t>В основе хорошей маркетинговой стратегии должны быть заложены различия вашего продукта от «соперников». Если он не отличается от того, что предлагают конкуренты – его попросту не будут покупать.</a:t>
            </a:r>
          </a:p>
          <a:p>
            <a:endParaRPr lang="ru-RU" dirty="0"/>
          </a:p>
          <a:p>
            <a:r>
              <a:rPr lang="ru-RU" dirty="0"/>
              <a:t>Вы наверняка обращали внимание на то, что сейчас очень много похожих друг на друга товаров. Возьмем, например, пакет молока. Брендов – полно. И все их покупают. А все потому, что маркетологи этих производителей, словно военачальники, отвоевывают позицию своей компании в умах потребителя. Они придумывают свои уникальные ценности и выгоды, которые находят отклик у покупателей.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D372AC-E236-4CD1-BED0-0525FFF46F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86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9C452-5B1A-445B-80F6-5ACA0DD1465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373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9C452-5B1A-445B-80F6-5ACA0DD1465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446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398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177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46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38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88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703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873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795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0733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0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01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199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879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844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516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067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009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3700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5308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169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0619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4273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245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8892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679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03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8226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6430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066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3782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0870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45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6675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337D0-0B3D-42AC-B18F-C0869F56860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8B323">
                    <a:lumMod val="50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8B323">
                  <a:lumMod val="50000"/>
                </a:srgb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8B323">
                  <a:lumMod val="50000"/>
                </a:srgb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2B851-AD53-4E0D-8CB6-2BF29A5892F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8B323">
                    <a:lumMod val="50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8B323">
                  <a:lumMod val="50000"/>
                </a:srgb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29111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337D0-0B3D-42AC-B18F-C0869F56860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2B851-AD53-4E0D-8CB6-2BF29A5892F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451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337D0-0B3D-42AC-B18F-C0869F56860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3F3F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3F3F2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3F3F2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2B851-AD53-4E0D-8CB6-2BF29A5892F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3F3F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3F3F2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06473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337D0-0B3D-42AC-B18F-C0869F56860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2B851-AD53-4E0D-8CB6-2BF29A5892F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8111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337D0-0B3D-42AC-B18F-C0869F56860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2B851-AD53-4E0D-8CB6-2BF29A5892F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1574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337D0-0B3D-42AC-B18F-C0869F56860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2B851-AD53-4E0D-8CB6-2BF29A5892F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8210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337D0-0B3D-42AC-B18F-C0869F56860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2B851-AD53-4E0D-8CB6-2BF29A5892F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5513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337D0-0B3D-42AC-B18F-C0869F56860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2B851-AD53-4E0D-8CB6-2BF29A5892F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4031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337D0-0B3D-42AC-B18F-C0869F56860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2B851-AD53-4E0D-8CB6-2BF29A5892F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93837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337D0-0B3D-42AC-B18F-C0869F56860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2B851-AD53-4E0D-8CB6-2BF29A5892F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3689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337D0-0B3D-42AC-B18F-C0869F56860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2B851-AD53-4E0D-8CB6-2BF29A5892F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7371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17343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3475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6908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7409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0463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9139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8970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1531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6544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5009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37471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E4CE7E2-5EF1-4316-AE78-FFFFC0B75E75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9943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437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731B5-F35D-49F2-AC6E-CED91390F91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0785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5D2E75-905D-4DC8-839E-6C3B22FFDAB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3084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2D7D0F-1047-4BDE-9B4D-A7EA57E0A57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403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3C6CE7-AAD4-4B9B-8963-1EB3F910B03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3292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600E5-86CD-43A0-BF53-99AD956064DD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6744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16F69-A775-4BBD-B583-05E6255B1F63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3809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7A2F9B-5EFE-42AF-BE83-F31D29ED067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6179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08489-DEF8-47B0-B64A-9A4ACDC758D1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21759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CF875-40DA-4636-B4C8-C45AE4C9FBA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1621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29572F-84CA-40EF-8728-6ECA49BB5A6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13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064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41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8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337D0-0B3D-42AC-B18F-C0869F56860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2B851-AD53-4E0D-8CB6-2BF29A5892F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255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556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B1D40-B2A2-41F1-BDAC-E59BEE702B5B}" type="slidenum">
              <a:rPr lang="ru-RU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8919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5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youtu.be/JkErRT5_9N8?feature=shar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.png"/><Relationship Id="rId5" Type="http://schemas.openxmlformats.org/officeDocument/2006/relationships/hyperlink" Target="https://youtu.be/l9dGG5ih9YY?feature=shared" TargetMode="Externa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-SQM9EwHLM?feature=shared" TargetMode="External"/><Relationship Id="rId2" Type="http://schemas.openxmlformats.org/officeDocument/2006/relationships/hyperlink" Target="https://youtu.be/l9dGG5ih9YY?feature=share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youtu.be/-96PM0KbzJ8?feature=shared" TargetMode="External"/><Relationship Id="rId4" Type="http://schemas.openxmlformats.org/officeDocument/2006/relationships/hyperlink" Target="https://youtu.be/zphlAceAnJM?feature=shar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774" y="0"/>
            <a:ext cx="4465226" cy="56205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932" y="138716"/>
            <a:ext cx="9144000" cy="1901296"/>
          </a:xfrm>
        </p:spPr>
        <p:txBody>
          <a:bodyPr/>
          <a:lstStyle/>
          <a:p>
            <a:pPr algn="l"/>
            <a:r>
              <a:rPr lang="ru-RU" dirty="0"/>
              <a:t>Введение в предпринимательство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932" y="5046785"/>
            <a:ext cx="9144000" cy="861646"/>
          </a:xfrm>
        </p:spPr>
        <p:txBody>
          <a:bodyPr>
            <a:normAutofit/>
          </a:bodyPr>
          <a:lstStyle/>
          <a:p>
            <a:pPr algn="l"/>
            <a:r>
              <a:rPr lang="ru-RU" dirty="0" err="1"/>
              <a:t>Закимова</a:t>
            </a:r>
            <a:r>
              <a:rPr lang="ru-RU" dirty="0"/>
              <a:t> А.М. – декан бизнес школы ВКТУ им. Д. </a:t>
            </a:r>
            <a:r>
              <a:rPr lang="ru-RU" dirty="0" err="1"/>
              <a:t>Серикбаева</a:t>
            </a:r>
            <a:r>
              <a:rPr lang="ru-RU" dirty="0"/>
              <a:t>, к.э.н., МВА</a:t>
            </a:r>
          </a:p>
        </p:txBody>
      </p:sp>
    </p:spTree>
    <p:extLst>
      <p:ext uri="{BB962C8B-B14F-4D97-AF65-F5344CB8AC3E}">
        <p14:creationId xmlns:p14="http://schemas.microsoft.com/office/powerpoint/2010/main" val="1102704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15429" y="166384"/>
            <a:ext cx="89461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Бизнес, какие есть варианты?</a:t>
            </a:r>
          </a:p>
        </p:txBody>
      </p:sp>
      <p:pic>
        <p:nvPicPr>
          <p:cNvPr id="1028" name="Picture 4" descr="спасибо! кэп, Мем железный человек - Рисовач .Р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" r="10849"/>
          <a:stretch/>
        </p:blipFill>
        <p:spPr bwMode="auto">
          <a:xfrm>
            <a:off x="265840" y="1354183"/>
            <a:ext cx="5758488" cy="427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619" y="1421560"/>
            <a:ext cx="4884615" cy="42700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73693" y="5857897"/>
            <a:ext cx="97183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Как открыть своё дело и не накосячить? ТОП 5 причин, почему закрываются компании.  </a:t>
            </a:r>
            <a:r>
              <a:rPr lang="ru-RU" b="1" u="sng" dirty="0">
                <a:hlinkClick r:id="rId4"/>
              </a:rPr>
              <a:t>https://youtu.be/JkErRT5_9N8?feature=shared</a:t>
            </a:r>
            <a:r>
              <a:rPr lang="ru-RU" b="1" dirty="0"/>
              <a:t>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013" y="5857897"/>
            <a:ext cx="1713591" cy="75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27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dn.coil.com/images/S6Xk_vSeSM2YYBO3jK_jr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1"/>
            <a:ext cx="12192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27201" y="1857829"/>
            <a:ext cx="246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Предложение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71544" y="1814286"/>
            <a:ext cx="246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Предложение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0405" y="4442207"/>
            <a:ext cx="2467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СПРОС = покупатели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4117" y="4442206"/>
            <a:ext cx="2467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СПРОС = покупатели </a:t>
            </a:r>
          </a:p>
        </p:txBody>
      </p:sp>
    </p:spTree>
    <p:extLst>
      <p:ext uri="{BB962C8B-B14F-4D97-AF65-F5344CB8AC3E}">
        <p14:creationId xmlns:p14="http://schemas.microsoft.com/office/powerpoint/2010/main" val="4163213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5873" b="4814"/>
          <a:stretch/>
        </p:blipFill>
        <p:spPr>
          <a:xfrm>
            <a:off x="159658" y="1447558"/>
            <a:ext cx="5791200" cy="3879186"/>
          </a:xfrm>
          <a:prstGeom prst="rect">
            <a:avLst/>
          </a:prstGeom>
        </p:spPr>
      </p:pic>
      <p:pic>
        <p:nvPicPr>
          <p:cNvPr id="6148" name="Picture 4" descr="Мерчандайзинг молочной продукции, правила и принципы, зонирование,  визуальный мерчендайзинг молочных продуктов | Leader Te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819" y="1447558"/>
            <a:ext cx="5936181" cy="387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07" y="0"/>
            <a:ext cx="3610175" cy="25812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243" y="-42864"/>
            <a:ext cx="3610175" cy="25812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5851" y="-42863"/>
            <a:ext cx="3610175" cy="2581275"/>
          </a:xfrm>
          <a:prstGeom prst="rect">
            <a:avLst/>
          </a:prstGeom>
        </p:spPr>
      </p:pic>
      <p:pic>
        <p:nvPicPr>
          <p:cNvPr id="6154" name="Picture 10" descr="Наклейка рыбка PNG - AVATAN PLU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8264">
            <a:off x="3861085" y="4678826"/>
            <a:ext cx="3312279" cy="269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05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71" y="780351"/>
            <a:ext cx="2828274" cy="4084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7797" y="5019594"/>
            <a:ext cx="259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Есть талант \ хобби </a:t>
            </a:r>
          </a:p>
        </p:txBody>
      </p:sp>
      <p:pic>
        <p:nvPicPr>
          <p:cNvPr id="2050" name="Picture 2" descr="Опыт в словах твоих Чую я, Мем Мастер Йо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517" y="780351"/>
            <a:ext cx="4084150" cy="40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83140" y="5010543"/>
            <a:ext cx="259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«Где то что-то видел»</a:t>
            </a:r>
          </a:p>
        </p:txBody>
      </p:sp>
      <p:pic>
        <p:nvPicPr>
          <p:cNvPr id="2052" name="Picture 4" descr="Какую статью на Hi-News.ru написала нейросеть ChatGP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8"/>
          <a:stretch/>
        </p:blipFill>
        <p:spPr bwMode="auto">
          <a:xfrm>
            <a:off x="7609840" y="780351"/>
            <a:ext cx="4346171" cy="40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483514" y="5013560"/>
            <a:ext cx="259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Опережать рынок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3140" y="6115846"/>
            <a:ext cx="6246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какой категории относиться ваша бизнес идея ?</a:t>
            </a:r>
          </a:p>
        </p:txBody>
      </p:sp>
      <p:pic>
        <p:nvPicPr>
          <p:cNvPr id="1028" name="Picture 4" descr="Нло космическая летающая тарелка инопланетный корабль светящаяся векторная  иллюстрация | Премиум вектор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543" y="5766276"/>
            <a:ext cx="1817604" cy="109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351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29" y="1473543"/>
            <a:ext cx="6167337" cy="3950045"/>
          </a:xfrm>
          <a:prstGeom prst="rect">
            <a:avLst/>
          </a:prstGeom>
        </p:spPr>
      </p:pic>
      <p:pic>
        <p:nvPicPr>
          <p:cNvPr id="2060" name="Picture 12" descr="Умные гаджеты для кухни 2023: какие полезные вещи популярн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204" y="656419"/>
            <a:ext cx="4778123" cy="265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8204" y="3780817"/>
            <a:ext cx="4778123" cy="246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0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7908" y="198115"/>
            <a:ext cx="10363673" cy="836815"/>
          </a:xfrm>
        </p:spPr>
        <p:txBody>
          <a:bodyPr/>
          <a:lstStyle/>
          <a:p>
            <a:pPr algn="ctr"/>
            <a:r>
              <a:rPr lang="ru-RU" dirty="0"/>
              <a:t>Что мешает создавать </a:t>
            </a:r>
          </a:p>
        </p:txBody>
      </p:sp>
      <p:sp>
        <p:nvSpPr>
          <p:cNvPr id="10" name="Скругленный прямоугольник 9">
            <a:hlinkClick r:id="" action="ppaction://noaction"/>
          </p:cNvPr>
          <p:cNvSpPr/>
          <p:nvPr/>
        </p:nvSpPr>
        <p:spPr>
          <a:xfrm>
            <a:off x="228092" y="3239337"/>
            <a:ext cx="3408637" cy="75185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Инерция несуществующего запрета </a:t>
            </a:r>
          </a:p>
        </p:txBody>
      </p:sp>
      <p:sp>
        <p:nvSpPr>
          <p:cNvPr id="11" name="Скругленный прямоугольник 10">
            <a:hlinkClick r:id="" action="ppaction://noaction"/>
          </p:cNvPr>
          <p:cNvSpPr/>
          <p:nvPr/>
        </p:nvSpPr>
        <p:spPr>
          <a:xfrm>
            <a:off x="244732" y="1174291"/>
            <a:ext cx="3402421" cy="90919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Инерция привычной формы, привычного внешнего вида</a:t>
            </a:r>
          </a:p>
        </p:txBody>
      </p:sp>
      <p:sp>
        <p:nvSpPr>
          <p:cNvPr id="14" name="Скругленный прямоугольник 13">
            <a:hlinkClick r:id="" action="ppaction://noaction"/>
          </p:cNvPr>
          <p:cNvSpPr/>
          <p:nvPr/>
        </p:nvSpPr>
        <p:spPr>
          <a:xfrm>
            <a:off x="8398012" y="3924578"/>
            <a:ext cx="3408637" cy="85959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Инерция привычного принципа действия, области знаний </a:t>
            </a:r>
          </a:p>
        </p:txBody>
      </p:sp>
      <p:sp>
        <p:nvSpPr>
          <p:cNvPr id="22" name="Скругленный прямоугольник 21">
            <a:hlinkClick r:id="" action="ppaction://noaction"/>
          </p:cNvPr>
          <p:cNvSpPr/>
          <p:nvPr/>
        </p:nvSpPr>
        <p:spPr>
          <a:xfrm>
            <a:off x="228092" y="2321436"/>
            <a:ext cx="3408637" cy="67361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Инерция привычного действия</a:t>
            </a:r>
          </a:p>
        </p:txBody>
      </p:sp>
      <p:sp>
        <p:nvSpPr>
          <p:cNvPr id="23" name="Скругленный прямоугольник 22">
            <a:hlinkClick r:id="" action="ppaction://noaction"/>
          </p:cNvPr>
          <p:cNvSpPr/>
          <p:nvPr/>
        </p:nvSpPr>
        <p:spPr>
          <a:xfrm>
            <a:off x="8398270" y="1945649"/>
            <a:ext cx="3402421" cy="71828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Инерция кажущейся единственности решения</a:t>
            </a:r>
          </a:p>
        </p:txBody>
      </p:sp>
      <p:sp>
        <p:nvSpPr>
          <p:cNvPr id="25" name="Скругленный прямоугольник 24">
            <a:hlinkClick r:id="" action="ppaction://noaction"/>
          </p:cNvPr>
          <p:cNvSpPr/>
          <p:nvPr/>
        </p:nvSpPr>
        <p:spPr>
          <a:xfrm>
            <a:off x="234309" y="4202029"/>
            <a:ext cx="3402420" cy="8147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Инерция привычной ценности (значимости) объекта</a:t>
            </a:r>
          </a:p>
        </p:txBody>
      </p:sp>
      <p:sp>
        <p:nvSpPr>
          <p:cNvPr id="26" name="Скругленный прямоугольник 25">
            <a:hlinkClick r:id="" action="ppaction://noaction"/>
          </p:cNvPr>
          <p:cNvSpPr/>
          <p:nvPr/>
        </p:nvSpPr>
        <p:spPr>
          <a:xfrm>
            <a:off x="8398012" y="2983881"/>
            <a:ext cx="3402420" cy="65832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Инерция традиционных условий применения</a:t>
            </a:r>
          </a:p>
        </p:txBody>
      </p:sp>
      <p:sp>
        <p:nvSpPr>
          <p:cNvPr id="28" name="Скругленный прямоугольник 27">
            <a:hlinkClick r:id="" action="ppaction://noaction"/>
          </p:cNvPr>
          <p:cNvSpPr/>
          <p:nvPr/>
        </p:nvSpPr>
        <p:spPr>
          <a:xfrm>
            <a:off x="8398270" y="1174291"/>
            <a:ext cx="3401904" cy="53039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Инерция лишней информации</a:t>
            </a:r>
          </a:p>
        </p:txBody>
      </p:sp>
      <p:pic>
        <p:nvPicPr>
          <p:cNvPr id="6146" name="Picture 2" descr="Отрицательные персонажи и антигерои в рекламе (44) - в Екатеринбурге.  Единая Служба Объявлен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03" y="1034930"/>
            <a:ext cx="4425480" cy="565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11404" y="3457547"/>
            <a:ext cx="1727200" cy="2254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Психологическая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711404" y="3779280"/>
            <a:ext cx="1727200" cy="2139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инерция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93733" y="3683001"/>
            <a:ext cx="287867" cy="3979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30" name="Объект 2"/>
          <p:cNvSpPr txBox="1">
            <a:spLocks/>
          </p:cNvSpPr>
          <p:nvPr/>
        </p:nvSpPr>
        <p:spPr>
          <a:xfrm>
            <a:off x="6132767" y="5649500"/>
            <a:ext cx="6059233" cy="6303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A1A00">
                    <a:lumMod val="90000"/>
                    <a:lumOff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Психологическая инерция – это свойство человека мыслить по прямой аналогии.</a:t>
            </a:r>
          </a:p>
        </p:txBody>
      </p:sp>
      <p:sp>
        <p:nvSpPr>
          <p:cNvPr id="31" name="Объект 2"/>
          <p:cNvSpPr txBox="1">
            <a:spLocks/>
          </p:cNvSpPr>
          <p:nvPr/>
        </p:nvSpPr>
        <p:spPr>
          <a:xfrm>
            <a:off x="20511" y="5678529"/>
            <a:ext cx="6059233" cy="6303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A1A00">
                    <a:lumMod val="90000"/>
                    <a:lumOff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Инерция (лат. ) – означает не подвижность, бездеятельность. «Лень»  предметов.</a:t>
            </a:r>
          </a:p>
        </p:txBody>
      </p:sp>
    </p:spTree>
    <p:extLst>
      <p:ext uri="{BB962C8B-B14F-4D97-AF65-F5344CB8AC3E}">
        <p14:creationId xmlns:p14="http://schemas.microsoft.com/office/powerpoint/2010/main" val="40773146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22" grpId="0" animBg="1"/>
      <p:bldP spid="23" grpId="0" animBg="1"/>
      <p:bldP spid="25" grpId="0" animBg="1"/>
      <p:bldP spid="26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761279" y="6042560"/>
            <a:ext cx="10427123" cy="14817"/>
          </a:xfrm>
          <a:custGeom>
            <a:avLst/>
            <a:gdLst/>
            <a:ahLst/>
            <a:cxnLst/>
            <a:rect l="l" t="t" r="r" b="b"/>
            <a:pathLst>
              <a:path w="15640685" h="22225">
                <a:moveTo>
                  <a:pt x="15640147" y="22119"/>
                </a:moveTo>
                <a:lnTo>
                  <a:pt x="0" y="22119"/>
                </a:lnTo>
                <a:lnTo>
                  <a:pt x="0" y="0"/>
                </a:lnTo>
                <a:lnTo>
                  <a:pt x="15640147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505785" y="812848"/>
            <a:ext cx="4233" cy="3410373"/>
          </a:xfrm>
          <a:custGeom>
            <a:avLst/>
            <a:gdLst/>
            <a:ahLst/>
            <a:cxnLst/>
            <a:rect l="l" t="t" r="r" b="b"/>
            <a:pathLst>
              <a:path w="6350" h="5115559">
                <a:moveTo>
                  <a:pt x="6314" y="5115025"/>
                </a:moveTo>
                <a:lnTo>
                  <a:pt x="0" y="5115025"/>
                </a:lnTo>
                <a:lnTo>
                  <a:pt x="0" y="0"/>
                </a:lnTo>
                <a:lnTo>
                  <a:pt x="6314" y="0"/>
                </a:lnTo>
                <a:lnTo>
                  <a:pt x="6314" y="5115025"/>
                </a:lnTo>
                <a:close/>
              </a:path>
            </a:pathLst>
          </a:custGeom>
          <a:solidFill>
            <a:srgbClr val="FFFFFF">
              <a:alpha val="2470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187789" y="812848"/>
            <a:ext cx="4233" cy="3410373"/>
          </a:xfrm>
          <a:custGeom>
            <a:avLst/>
            <a:gdLst/>
            <a:ahLst/>
            <a:cxnLst/>
            <a:rect l="l" t="t" r="r" b="b"/>
            <a:pathLst>
              <a:path w="6350" h="5115559">
                <a:moveTo>
                  <a:pt x="6314" y="5115025"/>
                </a:moveTo>
                <a:lnTo>
                  <a:pt x="0" y="5115025"/>
                </a:lnTo>
                <a:lnTo>
                  <a:pt x="0" y="0"/>
                </a:lnTo>
                <a:lnTo>
                  <a:pt x="6314" y="0"/>
                </a:lnTo>
                <a:lnTo>
                  <a:pt x="6314" y="5115025"/>
                </a:lnTo>
                <a:close/>
              </a:path>
            </a:pathLst>
          </a:custGeom>
          <a:solidFill>
            <a:srgbClr val="FFFFFF">
              <a:alpha val="2470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869792" y="812848"/>
            <a:ext cx="4233" cy="3410373"/>
          </a:xfrm>
          <a:custGeom>
            <a:avLst/>
            <a:gdLst/>
            <a:ahLst/>
            <a:cxnLst/>
            <a:rect l="l" t="t" r="r" b="b"/>
            <a:pathLst>
              <a:path w="6350" h="5115559">
                <a:moveTo>
                  <a:pt x="6314" y="5115025"/>
                </a:moveTo>
                <a:lnTo>
                  <a:pt x="0" y="5115025"/>
                </a:lnTo>
                <a:lnTo>
                  <a:pt x="0" y="0"/>
                </a:lnTo>
                <a:lnTo>
                  <a:pt x="6314" y="0"/>
                </a:lnTo>
                <a:lnTo>
                  <a:pt x="6314" y="5115025"/>
                </a:lnTo>
                <a:close/>
              </a:path>
            </a:pathLst>
          </a:custGeom>
          <a:solidFill>
            <a:srgbClr val="FFFFFF">
              <a:alpha val="2470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551795" y="812848"/>
            <a:ext cx="4233" cy="3410373"/>
          </a:xfrm>
          <a:custGeom>
            <a:avLst/>
            <a:gdLst/>
            <a:ahLst/>
            <a:cxnLst/>
            <a:rect l="l" t="t" r="r" b="b"/>
            <a:pathLst>
              <a:path w="6350" h="5115559">
                <a:moveTo>
                  <a:pt x="6314" y="5115025"/>
                </a:moveTo>
                <a:lnTo>
                  <a:pt x="0" y="5115025"/>
                </a:lnTo>
                <a:lnTo>
                  <a:pt x="0" y="0"/>
                </a:lnTo>
                <a:lnTo>
                  <a:pt x="6314" y="0"/>
                </a:lnTo>
                <a:lnTo>
                  <a:pt x="6314" y="5115025"/>
                </a:lnTo>
                <a:close/>
              </a:path>
            </a:pathLst>
          </a:custGeom>
          <a:solidFill>
            <a:srgbClr val="FFFFFF">
              <a:alpha val="2470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233799" y="812848"/>
            <a:ext cx="4233" cy="3410373"/>
          </a:xfrm>
          <a:custGeom>
            <a:avLst/>
            <a:gdLst/>
            <a:ahLst/>
            <a:cxnLst/>
            <a:rect l="l" t="t" r="r" b="b"/>
            <a:pathLst>
              <a:path w="6350" h="5115559">
                <a:moveTo>
                  <a:pt x="6314" y="5115025"/>
                </a:moveTo>
                <a:lnTo>
                  <a:pt x="0" y="5115025"/>
                </a:lnTo>
                <a:lnTo>
                  <a:pt x="0" y="0"/>
                </a:lnTo>
                <a:lnTo>
                  <a:pt x="6314" y="0"/>
                </a:lnTo>
                <a:lnTo>
                  <a:pt x="6314" y="511502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24708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915803" y="812848"/>
            <a:ext cx="4233" cy="3410373"/>
          </a:xfrm>
          <a:custGeom>
            <a:avLst/>
            <a:gdLst/>
            <a:ahLst/>
            <a:cxnLst/>
            <a:rect l="l" t="t" r="r" b="b"/>
            <a:pathLst>
              <a:path w="6350" h="5115559">
                <a:moveTo>
                  <a:pt x="6314" y="5115025"/>
                </a:moveTo>
                <a:lnTo>
                  <a:pt x="0" y="5115025"/>
                </a:lnTo>
                <a:lnTo>
                  <a:pt x="0" y="0"/>
                </a:lnTo>
                <a:lnTo>
                  <a:pt x="6314" y="0"/>
                </a:lnTo>
                <a:lnTo>
                  <a:pt x="6314" y="5115025"/>
                </a:lnTo>
                <a:close/>
              </a:path>
            </a:pathLst>
          </a:custGeom>
          <a:solidFill>
            <a:srgbClr val="FFFFFF">
              <a:alpha val="2470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60966" y="4276702"/>
            <a:ext cx="93980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7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04520" y="4276702"/>
            <a:ext cx="171027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7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86541" y="4276702"/>
            <a:ext cx="171027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7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468541" y="4276702"/>
            <a:ext cx="171027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7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50542" y="4276702"/>
            <a:ext cx="171027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7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40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832542" y="4276702"/>
            <a:ext cx="171027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7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54893" y="902482"/>
            <a:ext cx="2516940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1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Отсутствие </a:t>
            </a:r>
            <a:r>
              <a:rPr kumimoji="0" sz="1400" b="0" i="0" u="none" strike="noStrike" kern="1200" cap="none" spc="-11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рыночной</a:t>
            </a:r>
            <a:r>
              <a:rPr kumimoji="0" sz="1400" b="0" i="0" u="none" strike="noStrike" kern="1200" cap="none" spc="-7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00" b="0" i="0" u="none" strike="noStrike" kern="1200" cap="none" spc="-10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потребности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07100" y="1397747"/>
            <a:ext cx="1464495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3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Закончились</a:t>
            </a:r>
            <a:r>
              <a:rPr kumimoji="0" sz="1400" b="0" i="0" u="none" strike="noStrike" kern="1200" cap="none" spc="-136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00" b="0" i="0" u="none" strike="noStrike" kern="1200" cap="none" spc="-10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деньги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48404" y="1893006"/>
            <a:ext cx="1723378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3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 </a:t>
            </a:r>
            <a:r>
              <a:rPr kumimoji="0" sz="1400" b="0" i="0" u="none" strike="noStrike" kern="1200" cap="none" spc="-11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правильная</a:t>
            </a:r>
            <a:r>
              <a:rPr kumimoji="0" sz="1400" b="0" i="0" u="none" strike="noStrike" kern="1200" cap="none" spc="-7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00" b="0" i="0" u="none" strike="noStrike" kern="1200" cap="none" spc="-147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команда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13891" y="2388266"/>
            <a:ext cx="857931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3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Конкуренты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60397" y="2843279"/>
            <a:ext cx="1311327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2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Ценообразование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34292" y="3338538"/>
            <a:ext cx="1137486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3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Плохой</a:t>
            </a:r>
            <a:r>
              <a:rPr kumimoji="0" sz="1400" b="0" i="0" u="none" strike="noStrike" kern="1200" cap="none" spc="-12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00" b="0" i="0" u="none" strike="noStrike" kern="1200" cap="none" spc="-11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продукт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44339" y="3833798"/>
            <a:ext cx="2527276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1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Отсутствие </a:t>
            </a:r>
            <a:r>
              <a:rPr kumimoji="0" sz="1400" b="0" i="0" u="none" strike="noStrike" kern="1200" cap="none" spc="-9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внятной</a:t>
            </a:r>
            <a:r>
              <a:rPr kumimoji="0" sz="1400" b="0" i="0" u="none" strike="noStrike" kern="1200" cap="none" spc="-8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00" b="0" i="0" u="none" strike="noStrike" kern="1200" cap="none" spc="-136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бизнес-модели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507899" y="812848"/>
            <a:ext cx="3207597" cy="438573"/>
          </a:xfrm>
          <a:custGeom>
            <a:avLst/>
            <a:gdLst/>
            <a:ahLst/>
            <a:cxnLst/>
            <a:rect l="l" t="t" r="r" b="b"/>
            <a:pathLst>
              <a:path w="4811394" h="657860">
                <a:moveTo>
                  <a:pt x="4762126" y="657647"/>
                </a:moveTo>
                <a:lnTo>
                  <a:pt x="0" y="657647"/>
                </a:lnTo>
                <a:lnTo>
                  <a:pt x="0" y="0"/>
                </a:lnTo>
                <a:lnTo>
                  <a:pt x="4762126" y="0"/>
                </a:lnTo>
                <a:lnTo>
                  <a:pt x="4798316" y="17852"/>
                </a:lnTo>
                <a:lnTo>
                  <a:pt x="4811281" y="49157"/>
                </a:lnTo>
                <a:lnTo>
                  <a:pt x="4811281" y="608489"/>
                </a:lnTo>
                <a:lnTo>
                  <a:pt x="4793429" y="644676"/>
                </a:lnTo>
                <a:lnTo>
                  <a:pt x="4762126" y="65764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507899" y="1308114"/>
            <a:ext cx="1979930" cy="438573"/>
          </a:xfrm>
          <a:custGeom>
            <a:avLst/>
            <a:gdLst/>
            <a:ahLst/>
            <a:cxnLst/>
            <a:rect l="l" t="t" r="r" b="b"/>
            <a:pathLst>
              <a:path w="2969894" h="657860">
                <a:moveTo>
                  <a:pt x="2920717" y="657647"/>
                </a:moveTo>
                <a:lnTo>
                  <a:pt x="0" y="657647"/>
                </a:lnTo>
                <a:lnTo>
                  <a:pt x="0" y="0"/>
                </a:lnTo>
                <a:lnTo>
                  <a:pt x="2920717" y="0"/>
                </a:lnTo>
                <a:lnTo>
                  <a:pt x="2924133" y="334"/>
                </a:lnTo>
                <a:lnTo>
                  <a:pt x="2959086" y="20510"/>
                </a:lnTo>
                <a:lnTo>
                  <a:pt x="2969872" y="49154"/>
                </a:lnTo>
                <a:lnTo>
                  <a:pt x="2969872" y="608485"/>
                </a:lnTo>
                <a:lnTo>
                  <a:pt x="2952020" y="644676"/>
                </a:lnTo>
                <a:lnTo>
                  <a:pt x="2920717" y="65764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507899" y="1803378"/>
            <a:ext cx="1570990" cy="438573"/>
          </a:xfrm>
          <a:custGeom>
            <a:avLst/>
            <a:gdLst/>
            <a:ahLst/>
            <a:cxnLst/>
            <a:rect l="l" t="t" r="r" b="b"/>
            <a:pathLst>
              <a:path w="2356484" h="657860">
                <a:moveTo>
                  <a:pt x="2306914" y="657647"/>
                </a:moveTo>
                <a:lnTo>
                  <a:pt x="0" y="657647"/>
                </a:lnTo>
                <a:lnTo>
                  <a:pt x="0" y="0"/>
                </a:lnTo>
                <a:lnTo>
                  <a:pt x="2306914" y="0"/>
                </a:lnTo>
                <a:lnTo>
                  <a:pt x="2310330" y="334"/>
                </a:lnTo>
                <a:lnTo>
                  <a:pt x="2345283" y="20510"/>
                </a:lnTo>
                <a:lnTo>
                  <a:pt x="2356069" y="49154"/>
                </a:lnTo>
                <a:lnTo>
                  <a:pt x="2356069" y="608485"/>
                </a:lnTo>
                <a:lnTo>
                  <a:pt x="2338217" y="644676"/>
                </a:lnTo>
                <a:lnTo>
                  <a:pt x="2306914" y="65764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507898" y="2298644"/>
            <a:ext cx="1297940" cy="438573"/>
          </a:xfrm>
          <a:custGeom>
            <a:avLst/>
            <a:gdLst/>
            <a:ahLst/>
            <a:cxnLst/>
            <a:rect l="l" t="t" r="r" b="b"/>
            <a:pathLst>
              <a:path w="1946909" h="657860">
                <a:moveTo>
                  <a:pt x="1897712" y="657640"/>
                </a:moveTo>
                <a:lnTo>
                  <a:pt x="0" y="657640"/>
                </a:lnTo>
                <a:lnTo>
                  <a:pt x="0" y="0"/>
                </a:lnTo>
                <a:lnTo>
                  <a:pt x="1897712" y="0"/>
                </a:lnTo>
                <a:lnTo>
                  <a:pt x="1901128" y="334"/>
                </a:lnTo>
                <a:lnTo>
                  <a:pt x="1936081" y="20504"/>
                </a:lnTo>
                <a:lnTo>
                  <a:pt x="1946867" y="49154"/>
                </a:lnTo>
                <a:lnTo>
                  <a:pt x="1946867" y="608485"/>
                </a:lnTo>
                <a:lnTo>
                  <a:pt x="1929015" y="644676"/>
                </a:lnTo>
                <a:lnTo>
                  <a:pt x="1897712" y="65764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507899" y="2793904"/>
            <a:ext cx="1229783" cy="438573"/>
          </a:xfrm>
          <a:custGeom>
            <a:avLst/>
            <a:gdLst/>
            <a:ahLst/>
            <a:cxnLst/>
            <a:rect l="l" t="t" r="r" b="b"/>
            <a:pathLst>
              <a:path w="1844675" h="657860">
                <a:moveTo>
                  <a:pt x="1795411" y="657647"/>
                </a:moveTo>
                <a:lnTo>
                  <a:pt x="0" y="657647"/>
                </a:lnTo>
                <a:lnTo>
                  <a:pt x="0" y="0"/>
                </a:lnTo>
                <a:lnTo>
                  <a:pt x="1795411" y="0"/>
                </a:lnTo>
                <a:lnTo>
                  <a:pt x="1798828" y="341"/>
                </a:lnTo>
                <a:lnTo>
                  <a:pt x="1833780" y="20510"/>
                </a:lnTo>
                <a:lnTo>
                  <a:pt x="1844566" y="49161"/>
                </a:lnTo>
                <a:lnTo>
                  <a:pt x="1844566" y="608492"/>
                </a:lnTo>
                <a:lnTo>
                  <a:pt x="1826714" y="644682"/>
                </a:lnTo>
                <a:lnTo>
                  <a:pt x="1795411" y="65764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507899" y="3289169"/>
            <a:ext cx="1161626" cy="438573"/>
          </a:xfrm>
          <a:custGeom>
            <a:avLst/>
            <a:gdLst/>
            <a:ahLst/>
            <a:cxnLst/>
            <a:rect l="l" t="t" r="r" b="b"/>
            <a:pathLst>
              <a:path w="1742440" h="657860">
                <a:moveTo>
                  <a:pt x="1693111" y="657647"/>
                </a:moveTo>
                <a:lnTo>
                  <a:pt x="0" y="657647"/>
                </a:lnTo>
                <a:lnTo>
                  <a:pt x="0" y="0"/>
                </a:lnTo>
                <a:lnTo>
                  <a:pt x="1693111" y="0"/>
                </a:lnTo>
                <a:lnTo>
                  <a:pt x="1696527" y="341"/>
                </a:lnTo>
                <a:lnTo>
                  <a:pt x="1731480" y="20510"/>
                </a:lnTo>
                <a:lnTo>
                  <a:pt x="1742266" y="49161"/>
                </a:lnTo>
                <a:lnTo>
                  <a:pt x="1742266" y="608492"/>
                </a:lnTo>
                <a:lnTo>
                  <a:pt x="1724414" y="644682"/>
                </a:lnTo>
                <a:lnTo>
                  <a:pt x="1693111" y="65764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507899" y="3784434"/>
            <a:ext cx="1161626" cy="438573"/>
          </a:xfrm>
          <a:custGeom>
            <a:avLst/>
            <a:gdLst/>
            <a:ahLst/>
            <a:cxnLst/>
            <a:rect l="l" t="t" r="r" b="b"/>
            <a:pathLst>
              <a:path w="1742440" h="657859">
                <a:moveTo>
                  <a:pt x="1693111" y="657647"/>
                </a:moveTo>
                <a:lnTo>
                  <a:pt x="0" y="657647"/>
                </a:lnTo>
                <a:lnTo>
                  <a:pt x="0" y="0"/>
                </a:lnTo>
                <a:lnTo>
                  <a:pt x="1693111" y="0"/>
                </a:lnTo>
                <a:lnTo>
                  <a:pt x="1696527" y="334"/>
                </a:lnTo>
                <a:lnTo>
                  <a:pt x="1731480" y="20510"/>
                </a:lnTo>
                <a:lnTo>
                  <a:pt x="1742266" y="49161"/>
                </a:lnTo>
                <a:lnTo>
                  <a:pt x="1742266" y="608492"/>
                </a:lnTo>
                <a:lnTo>
                  <a:pt x="1724414" y="644682"/>
                </a:lnTo>
                <a:lnTo>
                  <a:pt x="1693111" y="65764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614008" y="5605995"/>
            <a:ext cx="1793075" cy="376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199058" y="739792"/>
            <a:ext cx="4673585" cy="1547432"/>
          </a:xfrm>
          <a:prstGeom prst="rect">
            <a:avLst/>
          </a:prstGeom>
        </p:spPr>
        <p:txBody>
          <a:bodyPr vert="horz" wrap="square" lIns="0" tIns="8467" rIns="0" bIns="0" rtlCol="0" anchor="ctr">
            <a:spAutoFit/>
          </a:bodyPr>
          <a:lstStyle/>
          <a:p>
            <a:pPr marL="8467" marR="3387" algn="ctr">
              <a:lnSpc>
                <a:spcPts val="4000"/>
              </a:lnSpc>
              <a:spcBef>
                <a:spcPts val="67"/>
              </a:spcBef>
            </a:pPr>
            <a:r>
              <a:rPr sz="3200" b="1" dirty="0">
                <a:solidFill>
                  <a:srgbClr val="00B050"/>
                </a:solidFill>
                <a:latin typeface="Noto Sans"/>
                <a:cs typeface="Noto Sans"/>
              </a:rPr>
              <a:t>Причины</a:t>
            </a:r>
            <a:r>
              <a:rPr sz="3200" b="1" spc="-337" dirty="0">
                <a:solidFill>
                  <a:srgbClr val="00B050"/>
                </a:solidFill>
                <a:latin typeface="Noto Sans"/>
                <a:cs typeface="Noto Sans"/>
              </a:rPr>
              <a:t> </a:t>
            </a:r>
            <a:r>
              <a:rPr sz="3200" b="1" dirty="0">
                <a:solidFill>
                  <a:srgbClr val="00B050"/>
                </a:solidFill>
                <a:latin typeface="Noto Sans"/>
                <a:cs typeface="Noto Sans"/>
              </a:rPr>
              <a:t>смерти  компаний на  ранней</a:t>
            </a:r>
            <a:r>
              <a:rPr sz="3200" b="1" spc="-280" dirty="0">
                <a:solidFill>
                  <a:srgbClr val="00B050"/>
                </a:solidFill>
                <a:latin typeface="Noto Sans"/>
                <a:cs typeface="Noto Sans"/>
              </a:rPr>
              <a:t> </a:t>
            </a:r>
            <a:r>
              <a:rPr sz="3200" b="1" dirty="0">
                <a:solidFill>
                  <a:srgbClr val="00B050"/>
                </a:solidFill>
                <a:latin typeface="Noto Sans"/>
                <a:cs typeface="Noto Sans"/>
              </a:rPr>
              <a:t>стадии</a:t>
            </a:r>
            <a:endParaRPr sz="3200" dirty="0">
              <a:solidFill>
                <a:srgbClr val="00B050"/>
              </a:solidFill>
              <a:latin typeface="Noto Sans"/>
              <a:cs typeface="Noto San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04019" y="5625147"/>
            <a:ext cx="975360" cy="285549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83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Источник: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254946" y="902482"/>
            <a:ext cx="933456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035096" y="1372079"/>
            <a:ext cx="499785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652246" y="1877527"/>
            <a:ext cx="598506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363885" y="2369799"/>
            <a:ext cx="671211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63885" y="2853070"/>
            <a:ext cx="710446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63885" y="3355218"/>
            <a:ext cx="593683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363885" y="3879128"/>
            <a:ext cx="437750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14" y="2426001"/>
            <a:ext cx="4286250" cy="4286250"/>
          </a:xfrm>
          <a:prstGeom prst="rect">
            <a:avLst/>
          </a:prstGeom>
        </p:spPr>
      </p:pic>
      <p:sp>
        <p:nvSpPr>
          <p:cNvPr id="45" name="object 6"/>
          <p:cNvSpPr txBox="1">
            <a:spLocks/>
          </p:cNvSpPr>
          <p:nvPr/>
        </p:nvSpPr>
        <p:spPr>
          <a:xfrm rot="20396944">
            <a:off x="122302" y="3885988"/>
            <a:ext cx="4340176" cy="706198"/>
          </a:xfrm>
          <a:prstGeom prst="rect">
            <a:avLst/>
          </a:prstGeom>
        </p:spPr>
        <p:txBody>
          <a:bodyPr vert="horz" wrap="square" lIns="0" tIns="804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467" marR="3387" lvl="0" indent="245122" algn="r" defTabSz="914400" rtl="0" eaLnBrk="1" fontAlgn="auto" latinLnBrk="0" hangingPunct="1">
              <a:lnSpc>
                <a:spcPct val="108100"/>
              </a:lnSpc>
              <a:spcBef>
                <a:spcPts val="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3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Большинство</a:t>
            </a:r>
            <a:r>
              <a:rPr kumimoji="0" lang="ru-RU" sz="1400" b="1" i="0" u="none" strike="noStrike" kern="1200" cap="none" spc="-28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30" normalizeH="0" baseline="0" noProof="0" dirty="0" err="1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стартапов</a:t>
            </a:r>
            <a:r>
              <a:rPr kumimoji="0" lang="ru-RU" sz="1400" b="1" i="0" u="none" strike="noStrike" kern="1200" cap="none" spc="30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погибло</a:t>
            </a:r>
            <a:r>
              <a:rPr kumimoji="0" lang="ru-RU" sz="1400" b="1" i="0" u="none" strike="noStrike" kern="1200" cap="none" spc="-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>, </a:t>
            </a:r>
            <a:r>
              <a:rPr kumimoji="0" lang="ru-RU" sz="1400" b="1" i="0" u="none" strike="noStrike" kern="1200" cap="none" spc="-32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> </a:t>
            </a:r>
            <a:r>
              <a:rPr kumimoji="0" lang="ru-RU" sz="1400" b="1" i="0" u="none" strike="noStrike" kern="1200" cap="none" spc="-17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не</a:t>
            </a:r>
            <a:r>
              <a:rPr kumimoji="0" lang="ru-RU" sz="1400" b="1" i="0" u="none" strike="noStrike" kern="1200" cap="none" spc="-28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3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потому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2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что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у</a:t>
            </a:r>
            <a:r>
              <a:rPr kumimoji="0" lang="ru-RU" sz="1400" b="1" i="0" u="none" strike="noStrike" kern="1200" cap="none" spc="-28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2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них</a:t>
            </a:r>
            <a:r>
              <a:rPr kumimoji="0" lang="ru-RU" sz="1400" b="1" i="0" u="none" strike="noStrike" kern="1200" cap="none" spc="30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2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был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3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плохой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продукт</a:t>
            </a:r>
            <a:r>
              <a:rPr kumimoji="0" lang="ru-RU" sz="1400" b="1" i="0" u="none" strike="noStrike" kern="1200" cap="none" spc="-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>,</a:t>
            </a:r>
            <a:r>
              <a:rPr kumimoji="0" lang="ru-RU" sz="1400" b="1" i="0" u="none" strike="noStrike" kern="1200" cap="none" spc="-417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а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3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потому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2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что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27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этот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3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продукт</a:t>
            </a:r>
            <a:r>
              <a:rPr kumimoji="0" lang="en-US" sz="1400" b="1" i="0" u="none" strike="noStrike" kern="1200" cap="none" spc="-3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2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был </a:t>
            </a:r>
            <a:r>
              <a:rPr kumimoji="0" lang="ru-RU" sz="1400" b="1" i="0" u="none" strike="noStrike" kern="1200" cap="none" spc="-3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никому </a:t>
            </a:r>
            <a:r>
              <a:rPr kumimoji="0" lang="ru-RU" sz="1400" b="1" i="0" u="none" strike="noStrike" kern="1200" cap="none" spc="-17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не</a:t>
            </a:r>
            <a:r>
              <a:rPr kumimoji="0" lang="ru-RU" sz="1400" b="1" i="0" u="none" strike="noStrike" kern="1200" cap="none" spc="-24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9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нужен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Trebuchet MS"/>
              <a:ea typeface="+mj-ea"/>
              <a:cs typeface="Trebuchet MS"/>
            </a:endParaRPr>
          </a:p>
        </p:txBody>
      </p:sp>
      <p:sp>
        <p:nvSpPr>
          <p:cNvPr id="46" name="TextBox 45"/>
          <p:cNvSpPr txBox="1"/>
          <p:nvPr/>
        </p:nvSpPr>
        <p:spPr>
          <a:xfrm rot="19702419">
            <a:off x="190822" y="4367070"/>
            <a:ext cx="48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 rot="19696007">
            <a:off x="4422781" y="3406956"/>
            <a:ext cx="48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object 7"/>
          <p:cNvSpPr txBox="1"/>
          <p:nvPr/>
        </p:nvSpPr>
        <p:spPr>
          <a:xfrm>
            <a:off x="3663618" y="4230749"/>
            <a:ext cx="1882551" cy="476627"/>
          </a:xfrm>
          <a:prstGeom prst="rect">
            <a:avLst/>
          </a:prstGeom>
        </p:spPr>
        <p:txBody>
          <a:bodyPr vert="horz" wrap="square" lIns="0" tIns="60537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0" i="1" u="none" strike="noStrike" kern="1200" cap="none" spc="4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</a:t>
            </a:r>
            <a:r>
              <a:rPr kumimoji="0" sz="700" b="0" i="1" u="none" strike="noStrike" kern="1200" cap="none" spc="-5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900" b="0" i="1" u="none" strike="noStrike" kern="1200" cap="none" spc="-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Эрик</a:t>
            </a:r>
            <a:r>
              <a:rPr kumimoji="0" sz="900" b="0" i="1" u="none" strike="noStrike" kern="1200" cap="none" spc="-87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900" b="0" i="1" u="none" strike="noStrike" kern="1200" cap="none" spc="-2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Рис</a:t>
            </a:r>
            <a:r>
              <a:rPr kumimoji="0" sz="800" b="0" i="1" u="none" strike="noStrike" kern="1200" cap="none" spc="-2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800" b="0" i="1" u="none" strike="noStrike" kern="1200" cap="none" spc="-97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900" b="0" i="1" u="none" strike="noStrike" kern="1200" cap="none" spc="-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американский</a:t>
            </a:r>
            <a:r>
              <a:rPr kumimoji="0" sz="900" b="0" i="1" u="none" strike="noStrike" kern="1200" cap="none" spc="-87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900" b="0" i="1" u="none" strike="noStrike" kern="1200" cap="none" spc="-1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предприниматель</a:t>
            </a:r>
            <a:r>
              <a:rPr kumimoji="0" sz="800" b="0" i="1" u="none" strike="noStrike" kern="1200" cap="none" spc="-1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800" b="0" i="1" u="none" strike="noStrike" kern="1200" cap="none" spc="-97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900" b="0" i="1" u="none" strike="noStrike" kern="1200" cap="none" spc="-3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пионер</a:t>
            </a:r>
            <a:endParaRPr kumimoji="0" lang="en-US" sz="900" b="0" i="1" u="none" strike="noStrike" kern="1200" cap="none" spc="-3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1200" cap="none" spc="-3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движения</a:t>
            </a:r>
            <a:r>
              <a:rPr kumimoji="0" sz="900" b="0" i="1" u="none" strike="noStrike" kern="1200" cap="none" spc="-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700" b="0" i="1" u="none" strike="noStrike" kern="1200" cap="none" spc="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</a:t>
            </a:r>
            <a:r>
              <a:rPr kumimoji="0" sz="800" b="0" i="1" u="none" strike="noStrike" kern="1200" cap="none" spc="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Lean</a:t>
            </a:r>
            <a:r>
              <a:rPr kumimoji="0" sz="800" b="0" i="1" u="none" strike="noStrike" kern="1200" cap="none" spc="-23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800" b="0" i="1" u="none" strike="noStrike" kern="1200" cap="none" spc="76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startup</a:t>
            </a:r>
            <a:r>
              <a:rPr kumimoji="0" sz="700" b="0" i="1" u="none" strike="noStrike" kern="1200" cap="none" spc="76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»</a:t>
            </a:r>
            <a:endParaRPr kumimoji="0" sz="7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7140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6707905" y="1860088"/>
            <a:ext cx="4690533" cy="586978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3387" lvl="0" indent="0" algn="l" defTabSz="914400" rtl="0" eaLnBrk="1" fontAlgn="auto" latinLnBrk="0" hangingPunct="1">
              <a:lnSpc>
                <a:spcPct val="118200"/>
              </a:lnSpc>
              <a:spcBef>
                <a:spcPts val="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Утверждение</a:t>
            </a:r>
            <a:r>
              <a:rPr kumimoji="0" sz="1667" b="0" i="0" u="none" strike="noStrike" kern="1200" cap="none" spc="-9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1433" b="0" i="0" u="none" strike="noStrike" kern="1200" cap="none" spc="6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</a:t>
            </a:r>
            <a:r>
              <a:rPr kumimoji="0" sz="1667" b="0" i="0" u="none" strike="noStrike" kern="1200" cap="none" spc="6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Я</a:t>
            </a:r>
            <a:r>
              <a:rPr kumimoji="0" sz="1667" b="0" i="0" u="none" strike="noStrike" kern="1200" cap="none" spc="-9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1667" b="0" i="0" u="none" strike="noStrike" kern="1200" cap="none" spc="-1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знаю</a:t>
            </a:r>
            <a:r>
              <a:rPr kumimoji="0" sz="1567" b="0" i="0" u="none" strike="noStrike" kern="1200" cap="none" spc="-1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1567" b="0" i="0" u="none" strike="noStrike" kern="1200" cap="none" spc="-9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какие</a:t>
            </a:r>
            <a:r>
              <a:rPr kumimoji="0" sz="1667" b="0" i="0" u="none" strike="noStrike" kern="1200" cap="none" spc="-9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характеристики  продукта надо</a:t>
            </a:r>
            <a:r>
              <a:rPr kumimoji="0" sz="1667" b="0" i="0" u="none" strike="noStrike" kern="1200" cap="none" spc="-15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1667" b="0" i="0" u="none" strike="noStrike" kern="1200" cap="none" spc="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разработать</a:t>
            </a:r>
            <a:r>
              <a:rPr kumimoji="0" sz="1433" b="0" i="0" u="none" strike="noStrike" kern="1200" cap="none" spc="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»</a:t>
            </a:r>
            <a:endParaRPr kumimoji="0" sz="1433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7905" y="1317618"/>
            <a:ext cx="4834043" cy="265095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Уверенность</a:t>
            </a:r>
            <a:r>
              <a:rPr kumimoji="0" sz="1667" b="0" i="0" u="none" strike="noStrike" kern="1200" cap="none" spc="-8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1433" b="0" i="0" u="none" strike="noStrike" kern="1200" cap="none" spc="6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</a:t>
            </a:r>
            <a:r>
              <a:rPr kumimoji="0" sz="1667" b="0" i="0" u="none" strike="noStrike" kern="1200" cap="none" spc="6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Я</a:t>
            </a:r>
            <a:r>
              <a:rPr kumimoji="0" sz="1667" b="0" i="0" u="none" strike="noStrike" kern="1200" cap="none" spc="-8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1667" b="0" i="0" u="none" strike="noStrike" kern="1200" cap="none" spc="-1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знаю</a:t>
            </a:r>
            <a:r>
              <a:rPr kumimoji="0" sz="1567" b="0" i="0" u="none" strike="noStrike" kern="1200" cap="none" spc="-1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1567" b="0" i="0" u="none" strike="noStrike" kern="1200" cap="none" spc="-8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что</a:t>
            </a:r>
            <a:r>
              <a:rPr kumimoji="0" sz="1667" b="0" i="0" u="none" strike="noStrike" kern="1200" cap="none" spc="-8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хочет</a:t>
            </a:r>
            <a:r>
              <a:rPr kumimoji="0" sz="1667" b="0" i="0" u="none" strike="noStrike" kern="1200" cap="none" spc="-8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1667" b="0" i="0" u="none" strike="noStrike" kern="1200" cap="none" spc="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потребитель</a:t>
            </a:r>
            <a:r>
              <a:rPr kumimoji="0" sz="1433" b="0" i="0" u="none" strike="noStrike" kern="1200" cap="none" spc="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»</a:t>
            </a:r>
            <a:endParaRPr kumimoji="0" sz="1433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07905" y="2789081"/>
            <a:ext cx="4237990" cy="265095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Зацикленность на </a:t>
            </a:r>
            <a:r>
              <a:rPr kumimoji="0" sz="1667" b="0" i="0" u="none" strike="noStrike" kern="1200" cap="none" spc="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технологии</a:t>
            </a:r>
            <a:r>
              <a:rPr kumimoji="0" sz="1433" b="0" i="0" u="none" strike="noStrike" kern="1200" cap="none" spc="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/</a:t>
            </a:r>
            <a:r>
              <a:rPr kumimoji="0" sz="1433" b="0" i="0" u="none" strike="noStrike" kern="1200" cap="none" spc="-23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решении</a:t>
            </a:r>
            <a:endParaRPr kumimoji="0" sz="1667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67870" y="794916"/>
            <a:ext cx="4646103" cy="1290952"/>
          </a:xfrm>
          <a:prstGeom prst="rect">
            <a:avLst/>
          </a:prstGeom>
        </p:spPr>
        <p:txBody>
          <a:bodyPr vert="horz" wrap="square" lIns="0" tIns="8467" rIns="0" bIns="0" rtlCol="0" anchor="ctr">
            <a:spAutoFit/>
          </a:bodyPr>
          <a:lstStyle/>
          <a:p>
            <a:pPr marL="8467" marR="3387" algn="ctr">
              <a:lnSpc>
                <a:spcPts val="5000"/>
              </a:lnSpc>
              <a:spcBef>
                <a:spcPts val="67"/>
              </a:spcBef>
            </a:pPr>
            <a:r>
              <a:rPr lang="ru-RU" sz="4000" b="1" dirty="0">
                <a:solidFill>
                  <a:srgbClr val="002060"/>
                </a:solidFill>
                <a:latin typeface="Noto Sans"/>
                <a:cs typeface="Noto Sans"/>
              </a:rPr>
              <a:t>Иллюзии </a:t>
            </a:r>
            <a:r>
              <a:rPr sz="4000" b="1" dirty="0" err="1">
                <a:solidFill>
                  <a:srgbClr val="002060"/>
                </a:solidFill>
                <a:latin typeface="Noto Sans"/>
                <a:cs typeface="Noto Sans"/>
              </a:rPr>
              <a:t>при</a:t>
            </a:r>
            <a:r>
              <a:rPr sz="4000" b="1" dirty="0">
                <a:solidFill>
                  <a:srgbClr val="002060"/>
                </a:solidFill>
                <a:latin typeface="Noto Sans"/>
                <a:cs typeface="Noto Sans"/>
              </a:rPr>
              <a:t> запуске  стартапа</a:t>
            </a:r>
            <a:endParaRPr sz="4000" dirty="0">
              <a:solidFill>
                <a:srgbClr val="002060"/>
              </a:solidFill>
              <a:latin typeface="Noto Sans"/>
              <a:cs typeface="Noto San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90841" y="1346848"/>
            <a:ext cx="153669" cy="228600"/>
          </a:xfrm>
          <a:custGeom>
            <a:avLst/>
            <a:gdLst/>
            <a:ahLst/>
            <a:cxnLst/>
            <a:rect l="l" t="t" r="r" b="b"/>
            <a:pathLst>
              <a:path w="230504" h="342900">
                <a:moveTo>
                  <a:pt x="229978" y="171335"/>
                </a:moveTo>
                <a:lnTo>
                  <a:pt x="0" y="342671"/>
                </a:lnTo>
                <a:lnTo>
                  <a:pt x="0" y="0"/>
                </a:lnTo>
                <a:lnTo>
                  <a:pt x="229978" y="171335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090841" y="2085868"/>
            <a:ext cx="153669" cy="228600"/>
          </a:xfrm>
          <a:custGeom>
            <a:avLst/>
            <a:gdLst/>
            <a:ahLst/>
            <a:cxnLst/>
            <a:rect l="l" t="t" r="r" b="b"/>
            <a:pathLst>
              <a:path w="230504" h="342900">
                <a:moveTo>
                  <a:pt x="229978" y="171335"/>
                </a:moveTo>
                <a:lnTo>
                  <a:pt x="0" y="342671"/>
                </a:lnTo>
                <a:lnTo>
                  <a:pt x="0" y="0"/>
                </a:lnTo>
                <a:lnTo>
                  <a:pt x="229978" y="171335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90841" y="2818302"/>
            <a:ext cx="153669" cy="228600"/>
          </a:xfrm>
          <a:custGeom>
            <a:avLst/>
            <a:gdLst/>
            <a:ahLst/>
            <a:cxnLst/>
            <a:rect l="l" t="t" r="r" b="b"/>
            <a:pathLst>
              <a:path w="230504" h="342900">
                <a:moveTo>
                  <a:pt x="229978" y="171335"/>
                </a:moveTo>
                <a:lnTo>
                  <a:pt x="0" y="342671"/>
                </a:lnTo>
                <a:lnTo>
                  <a:pt x="0" y="0"/>
                </a:lnTo>
                <a:lnTo>
                  <a:pt x="229978" y="171335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090841" y="3554049"/>
            <a:ext cx="153669" cy="228600"/>
          </a:xfrm>
          <a:custGeom>
            <a:avLst/>
            <a:gdLst/>
            <a:ahLst/>
            <a:cxnLst/>
            <a:rect l="l" t="t" r="r" b="b"/>
            <a:pathLst>
              <a:path w="230504" h="342900">
                <a:moveTo>
                  <a:pt x="229978" y="171335"/>
                </a:moveTo>
                <a:lnTo>
                  <a:pt x="0" y="342671"/>
                </a:lnTo>
                <a:lnTo>
                  <a:pt x="0" y="0"/>
                </a:lnTo>
                <a:lnTo>
                  <a:pt x="229978" y="171335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090841" y="4439940"/>
            <a:ext cx="153669" cy="228600"/>
          </a:xfrm>
          <a:custGeom>
            <a:avLst/>
            <a:gdLst/>
            <a:ahLst/>
            <a:cxnLst/>
            <a:rect l="l" t="t" r="r" b="b"/>
            <a:pathLst>
              <a:path w="230504" h="342900">
                <a:moveTo>
                  <a:pt x="229978" y="171335"/>
                </a:moveTo>
                <a:lnTo>
                  <a:pt x="0" y="342671"/>
                </a:lnTo>
                <a:lnTo>
                  <a:pt x="0" y="0"/>
                </a:lnTo>
                <a:lnTo>
                  <a:pt x="229978" y="171335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07904" y="3328277"/>
            <a:ext cx="5148156" cy="2326961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8467" marR="195166" lvl="0" indent="0" algn="l" defTabSz="914400" rtl="0" eaLnBrk="1" fontAlgn="auto" latinLnBrk="0" hangingPunct="1">
              <a:lnSpc>
                <a:spcPct val="118300"/>
              </a:lnSpc>
              <a:spcBef>
                <a:spcPts val="63"/>
              </a:spcBef>
              <a:spcAft>
                <a:spcPts val="0"/>
              </a:spcAft>
              <a:buClrTx/>
              <a:buSzTx/>
              <a:buFontTx/>
              <a:buNone/>
              <a:tabLst>
                <a:tab pos="1122313" algn="l"/>
                <a:tab pos="2707352" algn="l"/>
              </a:tabLst>
              <a:defRPr/>
            </a:pP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Во главу угла ставится </a:t>
            </a:r>
            <a:r>
              <a:rPr kumimoji="0" sz="1667" b="0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исполнение</a:t>
            </a:r>
            <a:r>
              <a:rPr kumimoji="0" sz="1567" b="0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sz="1667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а </a:t>
            </a: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не  </a:t>
            </a:r>
            <a:r>
              <a:rPr kumimoji="0" sz="1667" b="0" i="0" u="none" strike="noStrike" kern="1200" cap="none" spc="-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гипотезы</a:t>
            </a:r>
            <a:r>
              <a:rPr kumimoji="0" sz="1567" b="0" i="0" u="none" strike="noStrike" kern="1200" cap="none" spc="-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	</a:t>
            </a:r>
            <a:r>
              <a:rPr kumimoji="0" sz="1667" b="0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тестирование</a:t>
            </a:r>
            <a:r>
              <a:rPr kumimoji="0" sz="1567" b="0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	</a:t>
            </a: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обучение </a:t>
            </a:r>
            <a:r>
              <a:rPr kumimoji="0" sz="1667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и</a:t>
            </a:r>
            <a:r>
              <a:rPr kumimoji="0" sz="1667" b="0" i="0" u="none" strike="noStrike" kern="1200" cap="none" spc="-20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итерации</a:t>
            </a:r>
            <a:endParaRPr kumimoji="0" sz="1667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  <a:p>
            <a:pPr marL="8467" marR="446216" lvl="0" indent="0" algn="l" defTabSz="914400" rtl="0" eaLnBrk="1" fontAlgn="auto" latinLnBrk="0" hangingPunct="1">
              <a:lnSpc>
                <a:spcPct val="118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38186" algn="l"/>
              </a:tabLst>
              <a:defRPr/>
            </a:pP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Традиционный </a:t>
            </a:r>
            <a:r>
              <a:rPr kumimoji="0" sz="1667" b="0" i="0" u="none" strike="noStrike" kern="1200" cap="none" spc="-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бизнес</a:t>
            </a:r>
            <a:r>
              <a:rPr kumimoji="0" sz="1433" b="0" i="0" u="none" strike="noStrike" kern="1200" cap="none" spc="-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r>
              <a:rPr kumimoji="0" sz="1667" b="0" i="0" u="none" strike="noStrike" kern="1200" cap="none" spc="-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план</a:t>
            </a:r>
            <a:r>
              <a:rPr kumimoji="0" sz="1567" b="0" i="0" u="none" strike="noStrike" kern="1200" cap="none" spc="-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не  предусматривающий	метода проб </a:t>
            </a:r>
            <a:r>
              <a:rPr kumimoji="0" sz="1667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и</a:t>
            </a:r>
            <a:r>
              <a:rPr kumimoji="0" sz="1667" b="0" i="0" u="none" strike="noStrike" kern="1200" cap="none" spc="-28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ошибок</a:t>
            </a:r>
            <a:endParaRPr kumimoji="0" sz="1667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  <a:p>
            <a:pPr marL="31328" marR="3387" lvl="0" indent="0" algn="l" defTabSz="914400" rtl="0" eaLnBrk="1" fontAlgn="auto" latinLnBrk="0" hangingPunct="1">
              <a:lnSpc>
                <a:spcPct val="1182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>
                <a:tab pos="1411887" algn="l"/>
              </a:tabLst>
              <a:defRPr/>
            </a:pP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Преждевременное расширение масштабов</a:t>
            </a:r>
            <a:r>
              <a:rPr kumimoji="0" sz="1667" b="0" i="0" u="none" strike="noStrike" kern="1200" cap="none" spc="-26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1667" b="0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из</a:t>
            </a:r>
            <a:r>
              <a:rPr kumimoji="0" sz="1433" b="0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r>
              <a:rPr kumimoji="0" sz="1667" b="0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за  </a:t>
            </a: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чрезмерной	уверенности </a:t>
            </a:r>
            <a:r>
              <a:rPr kumimoji="0" sz="1667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в</a:t>
            </a:r>
            <a:r>
              <a:rPr kumimoji="0" sz="1667" b="0" i="0" u="none" strike="noStrike" kern="1200" cap="none" spc="-15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1667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успехе</a:t>
            </a:r>
            <a:endParaRPr kumimoji="0" sz="1667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090841" y="5325851"/>
            <a:ext cx="153669" cy="228600"/>
          </a:xfrm>
          <a:custGeom>
            <a:avLst/>
            <a:gdLst/>
            <a:ahLst/>
            <a:cxnLst/>
            <a:rect l="l" t="t" r="r" b="b"/>
            <a:pathLst>
              <a:path w="230504" h="342900">
                <a:moveTo>
                  <a:pt x="229978" y="171335"/>
                </a:moveTo>
                <a:lnTo>
                  <a:pt x="0" y="342671"/>
                </a:lnTo>
                <a:lnTo>
                  <a:pt x="0" y="0"/>
                </a:lnTo>
                <a:lnTo>
                  <a:pt x="229978" y="171335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Картины-иллюзии Октавио Окампо - CABLOOK онлайн-журнал: читать, смотреть,  слуш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363" y="2405550"/>
            <a:ext cx="2579116" cy="324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846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8348" y="5327475"/>
            <a:ext cx="7876317" cy="1056641"/>
          </a:xfrm>
        </p:spPr>
        <p:txBody>
          <a:bodyPr/>
          <a:lstStyle/>
          <a:p>
            <a:r>
              <a:rPr lang="ru-RU" dirty="0"/>
              <a:t>Сформулируйте свою бизнес идею, напишите её </a:t>
            </a:r>
          </a:p>
          <a:p>
            <a:r>
              <a:rPr lang="ru-RU" dirty="0"/>
              <a:t>Партнер задает вопрос начиная с «Почему……?»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415" y="471545"/>
            <a:ext cx="9620250" cy="44481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220" y="5327475"/>
            <a:ext cx="1822862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72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38" y="800614"/>
            <a:ext cx="10427123" cy="14817"/>
          </a:xfrm>
          <a:custGeom>
            <a:avLst/>
            <a:gdLst/>
            <a:ahLst/>
            <a:cxnLst/>
            <a:rect l="l" t="t" r="r" b="b"/>
            <a:pathLst>
              <a:path w="15640685" h="22225">
                <a:moveTo>
                  <a:pt x="0" y="0"/>
                </a:moveTo>
                <a:lnTo>
                  <a:pt x="15640147" y="0"/>
                </a:lnTo>
                <a:lnTo>
                  <a:pt x="15640147" y="22119"/>
                </a:lnTo>
                <a:lnTo>
                  <a:pt x="0" y="22119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66424" y="2635067"/>
            <a:ext cx="8794750" cy="1668363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044" marR="3387" lvl="0" indent="-423" algn="ctr" defTabSz="914400" rtl="0" eaLnBrk="1" fontAlgn="auto" latinLnBrk="0" hangingPunct="1">
              <a:lnSpc>
                <a:spcPct val="107800"/>
              </a:lnSpc>
              <a:spcBef>
                <a:spcPts val="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334" b="0" i="0" u="none" strike="noStrike" kern="1200" cap="none" spc="-2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Вы </a:t>
            </a:r>
            <a:r>
              <a:rPr kumimoji="0" sz="3334" b="0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должны </a:t>
            </a:r>
            <a:r>
              <a:rPr kumimoji="0" sz="3334" b="1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подтвердить наличие  реальной</a:t>
            </a:r>
            <a:r>
              <a:rPr kumimoji="0" sz="3334" b="1" i="0" u="none" strike="noStrike" kern="1200" cap="none" spc="-29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3334" b="1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проблемы</a:t>
            </a:r>
            <a:r>
              <a:rPr kumimoji="0" sz="3334" b="1" i="0" u="none" strike="noStrike" kern="1200" cap="none" spc="-28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3334" b="0" i="0" u="none" strike="noStrike" kern="1200" cap="none" spc="-5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клиента</a:t>
            </a:r>
            <a:r>
              <a:rPr kumimoji="0" sz="3167" b="0" i="0" u="none" strike="noStrike" kern="1200" cap="none" spc="-5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3167" b="0" i="0" u="none" strike="noStrike" kern="1200" cap="none" spc="-2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334" b="0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которую</a:t>
            </a:r>
            <a:r>
              <a:rPr kumimoji="0" sz="3334" b="0" i="0" u="none" strike="noStrike" kern="1200" cap="none" spc="-21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3334" b="0" i="0" u="none" strike="noStrike" kern="1200" cap="none" spc="-2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вы</a:t>
            </a:r>
            <a:endParaRPr kumimoji="0" sz="3334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  <a:p>
            <a:pPr marL="0" marR="82130" lvl="0" indent="0" algn="ctr" defTabSz="914400" rtl="0" eaLnBrk="1" fontAlgn="auto" latinLnBrk="0" hangingPunct="1">
              <a:lnSpc>
                <a:spcPct val="100000"/>
              </a:lnSpc>
              <a:spcBef>
                <a:spcPts val="31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334" b="0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хотите</a:t>
            </a:r>
            <a:r>
              <a:rPr kumimoji="0" sz="3334" b="0" i="0" u="none" strike="noStrike" kern="1200" cap="none" spc="-22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3334" b="0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решить</a:t>
            </a:r>
            <a:endParaRPr kumimoji="0" sz="3334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54113" y="1224257"/>
            <a:ext cx="8586869" cy="500992"/>
          </a:xfrm>
          <a:prstGeom prst="rect">
            <a:avLst/>
          </a:prstGeom>
        </p:spPr>
        <p:txBody>
          <a:bodyPr vert="horz" wrap="square" lIns="0" tIns="8467" rIns="0" bIns="0" rtlCol="0" anchor="ctr">
            <a:spAutoFit/>
          </a:bodyPr>
          <a:lstStyle/>
          <a:p>
            <a:pPr marL="8467">
              <a:lnSpc>
                <a:spcPct val="100000"/>
              </a:lnSpc>
              <a:spcBef>
                <a:spcPts val="67"/>
              </a:spcBef>
            </a:pPr>
            <a:r>
              <a:rPr sz="3200" i="1" dirty="0" err="1">
                <a:latin typeface="Noto Sans"/>
                <a:cs typeface="Noto Sans"/>
              </a:rPr>
              <a:t>До</a:t>
            </a:r>
            <a:r>
              <a:rPr sz="3200" i="1" spc="-227" dirty="0">
                <a:latin typeface="Noto Sans"/>
                <a:cs typeface="Noto Sans"/>
              </a:rPr>
              <a:t> </a:t>
            </a:r>
            <a:r>
              <a:rPr sz="3200" i="1" dirty="0" err="1">
                <a:latin typeface="Noto Sans"/>
                <a:cs typeface="Noto Sans"/>
              </a:rPr>
              <a:t>разработки</a:t>
            </a:r>
            <a:r>
              <a:rPr lang="ru-RU" sz="3200" i="1" dirty="0">
                <a:latin typeface="Noto Sans"/>
                <a:cs typeface="Noto Sans"/>
              </a:rPr>
              <a:t> </a:t>
            </a:r>
            <a:r>
              <a:rPr sz="3200" i="1" dirty="0" err="1">
                <a:latin typeface="Noto Sans"/>
                <a:cs typeface="Noto Sans"/>
              </a:rPr>
              <a:t>продукта</a:t>
            </a:r>
            <a:r>
              <a:rPr sz="3200" i="1" spc="-227" dirty="0">
                <a:latin typeface="Noto Sans"/>
                <a:cs typeface="Noto Sans"/>
              </a:rPr>
              <a:t> </a:t>
            </a:r>
            <a:r>
              <a:rPr lang="ru-RU" sz="3200" i="1" spc="-227" dirty="0">
                <a:latin typeface="Noto Sans"/>
                <a:cs typeface="Noto Sans"/>
              </a:rPr>
              <a:t>/ БИ</a:t>
            </a:r>
            <a:r>
              <a:rPr sz="3200" i="1" spc="-420" dirty="0">
                <a:latin typeface="Verdana"/>
                <a:cs typeface="Verdana"/>
              </a:rPr>
              <a:t>...</a:t>
            </a:r>
            <a:endParaRPr sz="32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43394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0450" y="3"/>
            <a:ext cx="11131550" cy="6858000"/>
          </a:xfrm>
          <a:custGeom>
            <a:avLst/>
            <a:gdLst/>
            <a:ahLst/>
            <a:cxnLst/>
            <a:rect l="l" t="t" r="r" b="b"/>
            <a:pathLst>
              <a:path w="16697325" h="10287000">
                <a:moveTo>
                  <a:pt x="0" y="10287000"/>
                </a:moveTo>
                <a:lnTo>
                  <a:pt x="16697325" y="10287000"/>
                </a:lnTo>
                <a:lnTo>
                  <a:pt x="16697325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1D1D1D"/>
          </a:solidFill>
        </p:spPr>
        <p:txBody>
          <a:bodyPr wrap="square" lIns="0" tIns="0" rIns="0" bIns="0" rtlCol="0"/>
          <a:lstStyle/>
          <a:p>
            <a:pPr defTabSz="609630"/>
            <a:endParaRPr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3"/>
            <a:ext cx="11128587" cy="6858000"/>
            <a:chOff x="0" y="5"/>
            <a:chExt cx="16692880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5"/>
              <a:ext cx="1590675" cy="10287000"/>
            </a:xfrm>
            <a:custGeom>
              <a:avLst/>
              <a:gdLst/>
              <a:ahLst/>
              <a:cxnLst/>
              <a:rect l="l" t="t" r="r" b="b"/>
              <a:pathLst>
                <a:path w="1590675" h="10287000">
                  <a:moveTo>
                    <a:pt x="1590675" y="10287000"/>
                  </a:moveTo>
                  <a:lnTo>
                    <a:pt x="0" y="10287000"/>
                  </a:lnTo>
                  <a:lnTo>
                    <a:pt x="0" y="0"/>
                  </a:lnTo>
                  <a:lnTo>
                    <a:pt x="1590675" y="0"/>
                  </a:lnTo>
                  <a:lnTo>
                    <a:pt x="1590675" y="10287000"/>
                  </a:lnTo>
                  <a:close/>
                </a:path>
              </a:pathLst>
            </a:custGeom>
            <a:solidFill>
              <a:srgbClr val="F7D417"/>
            </a:solidFill>
          </p:spPr>
          <p:txBody>
            <a:bodyPr wrap="square" lIns="0" tIns="0" rIns="0" bIns="0" rtlCol="0"/>
            <a:lstStyle/>
            <a:p>
              <a:pPr defTabSz="609630"/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963" y="1020411"/>
              <a:ext cx="16687800" cy="22225"/>
            </a:xfrm>
            <a:custGeom>
              <a:avLst/>
              <a:gdLst/>
              <a:ahLst/>
              <a:cxnLst/>
              <a:rect l="l" t="t" r="r" b="b"/>
              <a:pathLst>
                <a:path w="16687800" h="22225">
                  <a:moveTo>
                    <a:pt x="16687440" y="22119"/>
                  </a:moveTo>
                  <a:lnTo>
                    <a:pt x="0" y="22119"/>
                  </a:lnTo>
                  <a:lnTo>
                    <a:pt x="0" y="0"/>
                  </a:lnTo>
                  <a:lnTo>
                    <a:pt x="16687440" y="0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pPr defTabSz="609630"/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object 6"/>
          <p:cNvSpPr/>
          <p:nvPr/>
        </p:nvSpPr>
        <p:spPr>
          <a:xfrm>
            <a:off x="11519449" y="563105"/>
            <a:ext cx="284352" cy="2843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09630"/>
            <a:endParaRPr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63625" y="6094095"/>
            <a:ext cx="11125200" cy="14817"/>
          </a:xfrm>
          <a:custGeom>
            <a:avLst/>
            <a:gdLst/>
            <a:ahLst/>
            <a:cxnLst/>
            <a:rect l="l" t="t" r="r" b="b"/>
            <a:pathLst>
              <a:path w="16687800" h="22225">
                <a:moveTo>
                  <a:pt x="0" y="0"/>
                </a:moveTo>
                <a:lnTo>
                  <a:pt x="16687440" y="0"/>
                </a:lnTo>
                <a:lnTo>
                  <a:pt x="16687440" y="22119"/>
                </a:lnTo>
                <a:lnTo>
                  <a:pt x="0" y="22119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pPr defTabSz="609630"/>
            <a:endParaRPr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57978" y="1590842"/>
            <a:ext cx="4133839" cy="30860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09630"/>
            <a:endParaRPr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98010" y="1699910"/>
            <a:ext cx="5452110" cy="1315659"/>
          </a:xfrm>
          <a:prstGeom prst="rect">
            <a:avLst/>
          </a:prstGeom>
        </p:spPr>
        <p:txBody>
          <a:bodyPr vert="horz" wrap="square" lIns="0" tIns="161713" rIns="0" bIns="0" rtlCol="0">
            <a:spAutoFit/>
          </a:bodyPr>
          <a:lstStyle/>
          <a:p>
            <a:pPr marL="8467" marR="3387">
              <a:lnSpc>
                <a:spcPct val="117200"/>
              </a:lnSpc>
              <a:spcBef>
                <a:spcPts val="500"/>
              </a:spcBef>
              <a:tabLst>
                <a:tab pos="3568878" algn="l"/>
              </a:tabLst>
            </a:pPr>
            <a:r>
              <a:rPr lang="ru-RU" sz="3200" dirty="0">
                <a:solidFill>
                  <a:schemeClr val="bg1"/>
                </a:solidFill>
                <a:latin typeface="Noto Sans"/>
                <a:cs typeface="Noto Sans"/>
              </a:rPr>
              <a:t>С</a:t>
            </a:r>
            <a:r>
              <a:rPr sz="3200" dirty="0" err="1">
                <a:solidFill>
                  <a:schemeClr val="bg1"/>
                </a:solidFill>
                <a:latin typeface="Noto Sans"/>
                <a:cs typeface="Noto Sans"/>
              </a:rPr>
              <a:t>формулировать</a:t>
            </a:r>
            <a:r>
              <a:rPr sz="3200" dirty="0">
                <a:solidFill>
                  <a:schemeClr val="bg1"/>
                </a:solidFill>
                <a:latin typeface="Noto Sans"/>
                <a:cs typeface="Noto Sans"/>
              </a:rPr>
              <a:t>	гипотезы  о </a:t>
            </a:r>
            <a:r>
              <a:rPr sz="3200" b="1" dirty="0">
                <a:solidFill>
                  <a:schemeClr val="bg1"/>
                </a:solidFill>
                <a:latin typeface="Noto Sans"/>
                <a:cs typeface="Noto Sans"/>
              </a:rPr>
              <a:t>клиентских</a:t>
            </a:r>
            <a:r>
              <a:rPr sz="3200" b="1" spc="227" dirty="0">
                <a:solidFill>
                  <a:schemeClr val="bg1"/>
                </a:solidFill>
                <a:latin typeface="Noto Sans"/>
                <a:cs typeface="Noto Sans"/>
              </a:rPr>
              <a:t> </a:t>
            </a:r>
            <a:r>
              <a:rPr sz="3200" b="1" dirty="0">
                <a:solidFill>
                  <a:schemeClr val="bg1"/>
                </a:solidFill>
                <a:latin typeface="Noto Sans"/>
                <a:cs typeface="Noto Sans"/>
              </a:rPr>
              <a:t>сегментах</a:t>
            </a:r>
            <a:endParaRPr sz="3200" dirty="0">
              <a:solidFill>
                <a:schemeClr val="bg1"/>
              </a:solidFill>
              <a:latin typeface="Noto Sans"/>
              <a:cs typeface="Noto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8890" y="4792867"/>
            <a:ext cx="5375063" cy="613972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3387" defTabSz="609630">
              <a:lnSpc>
                <a:spcPct val="117500"/>
              </a:lnSpc>
              <a:spcBef>
                <a:spcPts val="67"/>
              </a:spcBef>
            </a:pPr>
            <a:r>
              <a:rPr sz="1667" i="1" spc="-3" dirty="0">
                <a:solidFill>
                  <a:srgbClr val="FFFFFF"/>
                </a:solidFill>
                <a:latin typeface="Noto Sans"/>
                <a:cs typeface="Noto Sans"/>
              </a:rPr>
              <a:t>Клиентские сегменты </a:t>
            </a:r>
            <a:r>
              <a:rPr sz="1667" i="1" spc="-227" dirty="0">
                <a:solidFill>
                  <a:srgbClr val="FFFFFF"/>
                </a:solidFill>
                <a:latin typeface="Verdana"/>
                <a:cs typeface="Verdana"/>
              </a:rPr>
              <a:t>– </a:t>
            </a:r>
            <a:r>
              <a:rPr sz="1667" i="1" spc="-3" dirty="0">
                <a:solidFill>
                  <a:srgbClr val="FFFFFF"/>
                </a:solidFill>
                <a:latin typeface="Noto Sans"/>
                <a:cs typeface="Noto Sans"/>
              </a:rPr>
              <a:t>это группы потребителей</a:t>
            </a:r>
            <a:r>
              <a:rPr sz="1667" i="1" spc="-293" dirty="0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sz="1667" i="1" dirty="0">
                <a:solidFill>
                  <a:srgbClr val="FFFFFF"/>
                </a:solidFill>
                <a:latin typeface="Noto Sans"/>
                <a:cs typeface="Noto Sans"/>
              </a:rPr>
              <a:t>с  </a:t>
            </a:r>
            <a:r>
              <a:rPr sz="1667" i="1" spc="-3" dirty="0">
                <a:solidFill>
                  <a:srgbClr val="FFFFFF"/>
                </a:solidFill>
                <a:latin typeface="Noto Sans"/>
                <a:cs typeface="Noto Sans"/>
              </a:rPr>
              <a:t>похожими </a:t>
            </a:r>
            <a:r>
              <a:rPr sz="1667" i="1" spc="-50" dirty="0">
                <a:solidFill>
                  <a:srgbClr val="FFFFFF"/>
                </a:solidFill>
                <a:latin typeface="Verdana"/>
                <a:cs typeface="Verdana"/>
              </a:rPr>
              <a:t>«</a:t>
            </a:r>
            <a:r>
              <a:rPr sz="1667" i="1" spc="-50" dirty="0">
                <a:solidFill>
                  <a:srgbClr val="FFFFFF"/>
                </a:solidFill>
                <a:latin typeface="Noto Sans"/>
                <a:cs typeface="Noto Sans"/>
              </a:rPr>
              <a:t>болями</a:t>
            </a:r>
            <a:r>
              <a:rPr sz="1667" i="1" spc="-50" dirty="0">
                <a:solidFill>
                  <a:srgbClr val="FFFFFF"/>
                </a:solidFill>
                <a:latin typeface="Verdana"/>
                <a:cs typeface="Verdana"/>
              </a:rPr>
              <a:t>» </a:t>
            </a:r>
            <a:r>
              <a:rPr sz="1667" i="1" dirty="0">
                <a:solidFill>
                  <a:srgbClr val="FFFFFF"/>
                </a:solidFill>
                <a:latin typeface="Noto Sans"/>
                <a:cs typeface="Noto Sans"/>
              </a:rPr>
              <a:t>и </a:t>
            </a:r>
            <a:r>
              <a:rPr sz="1667" i="1" spc="-3" dirty="0">
                <a:solidFill>
                  <a:srgbClr val="FFFFFF"/>
                </a:solidFill>
                <a:latin typeface="Noto Sans"/>
                <a:cs typeface="Noto Sans"/>
              </a:rPr>
              <a:t>шаблонами</a:t>
            </a:r>
            <a:r>
              <a:rPr sz="1667" i="1" spc="-217" dirty="0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sz="1667" i="1" spc="-27" dirty="0">
                <a:solidFill>
                  <a:srgbClr val="FFFFFF"/>
                </a:solidFill>
                <a:latin typeface="Noto Sans"/>
                <a:cs typeface="Noto Sans"/>
              </a:rPr>
              <a:t>поведения</a:t>
            </a:r>
            <a:r>
              <a:rPr sz="1667" i="1" spc="-27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667">
              <a:solidFill>
                <a:prstClr val="black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27703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016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Производить </a:t>
            </a:r>
            <a:r>
              <a:rPr lang="ru-RU" b="1">
                <a:solidFill>
                  <a:srgbClr val="FF0000"/>
                </a:solidFill>
              </a:rPr>
              <a:t>то,  </a:t>
            </a:r>
            <a:r>
              <a:rPr lang="ru-RU" b="1" dirty="0">
                <a:solidFill>
                  <a:srgbClr val="FF0000"/>
                </a:solidFill>
              </a:rPr>
              <a:t>что потребляется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792" y="3382685"/>
            <a:ext cx="4368108" cy="2574925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Для кого?</a:t>
            </a:r>
          </a:p>
          <a:p>
            <a:r>
              <a:rPr lang="ru-RU" dirty="0"/>
              <a:t>Зачем? </a:t>
            </a:r>
          </a:p>
          <a:p>
            <a:r>
              <a:rPr lang="ru-RU" dirty="0"/>
              <a:t>Что делать?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65272" y="1825625"/>
            <a:ext cx="1801639" cy="3711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Изменения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65272" y="2405046"/>
            <a:ext cx="1801639" cy="3711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Проблемы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65271" y="2939200"/>
            <a:ext cx="1801639" cy="3711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Управление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8650" y="3694826"/>
            <a:ext cx="1937442" cy="548073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Принятие решений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74733" y="3694827"/>
            <a:ext cx="1801639" cy="54807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Реализация решений </a:t>
            </a:r>
          </a:p>
        </p:txBody>
      </p:sp>
      <p:cxnSp>
        <p:nvCxnSpPr>
          <p:cNvPr id="9" name="Прямая со стрелкой 8"/>
          <p:cNvCxnSpPr>
            <a:stCxn id="4" idx="2"/>
            <a:endCxn id="5" idx="0"/>
          </p:cNvCxnSpPr>
          <p:nvPr/>
        </p:nvCxnSpPr>
        <p:spPr>
          <a:xfrm>
            <a:off x="2566092" y="2196817"/>
            <a:ext cx="0" cy="208229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566092" y="2776238"/>
            <a:ext cx="0" cy="208229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004777" y="3310392"/>
            <a:ext cx="561315" cy="384434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566092" y="3310392"/>
            <a:ext cx="552262" cy="384434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Животные насадки для ловли рыб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3"/>
          <a:stretch/>
        </p:blipFill>
        <p:spPr bwMode="auto">
          <a:xfrm>
            <a:off x="4843037" y="3268941"/>
            <a:ext cx="3698577" cy="219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763" y="3283196"/>
            <a:ext cx="3189505" cy="21224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08970" y="1861361"/>
            <a:ext cx="54474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chemeClr val="accent1">
                    <a:lumMod val="50000"/>
                  </a:schemeClr>
                </a:solidFill>
              </a:rPr>
              <a:t>Червяк должен нравиться рыбке, а не рыбаку  </a:t>
            </a:r>
          </a:p>
        </p:txBody>
      </p:sp>
    </p:spTree>
    <p:extLst>
      <p:ext uri="{BB962C8B-B14F-4D97-AF65-F5344CB8AC3E}">
        <p14:creationId xmlns:p14="http://schemas.microsoft.com/office/powerpoint/2010/main" val="2583491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❔ — что это значит? | Статусы, цитаты и афоризмы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7" t="15214" r="34809" b="16805"/>
          <a:stretch/>
        </p:blipFill>
        <p:spPr bwMode="auto">
          <a:xfrm>
            <a:off x="1612378" y="1923100"/>
            <a:ext cx="2985091" cy="36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ject 14"/>
          <p:cNvSpPr/>
          <p:nvPr/>
        </p:nvSpPr>
        <p:spPr>
          <a:xfrm>
            <a:off x="7197" y="747422"/>
            <a:ext cx="12184803" cy="5501217"/>
          </a:xfrm>
          <a:custGeom>
            <a:avLst/>
            <a:gdLst/>
            <a:ahLst/>
            <a:cxnLst/>
            <a:rect l="l" t="t" r="r" b="b"/>
            <a:pathLst>
              <a:path w="18277205" h="8251825">
                <a:moveTo>
                  <a:pt x="15640139" y="0"/>
                </a:moveTo>
                <a:lnTo>
                  <a:pt x="0" y="0"/>
                </a:lnTo>
                <a:lnTo>
                  <a:pt x="0" y="22110"/>
                </a:lnTo>
                <a:lnTo>
                  <a:pt x="15640139" y="22110"/>
                </a:lnTo>
                <a:lnTo>
                  <a:pt x="15640139" y="0"/>
                </a:lnTo>
                <a:close/>
              </a:path>
              <a:path w="18277205" h="8251825">
                <a:moveTo>
                  <a:pt x="18276964" y="8229600"/>
                </a:moveTo>
                <a:lnTo>
                  <a:pt x="1589532" y="8229600"/>
                </a:lnTo>
                <a:lnTo>
                  <a:pt x="1589532" y="8251723"/>
                </a:lnTo>
                <a:lnTo>
                  <a:pt x="18276964" y="8251723"/>
                </a:lnTo>
                <a:lnTo>
                  <a:pt x="18276964" y="822960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pPr defTabSz="609630"/>
            <a:endParaRPr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30276" y="110146"/>
            <a:ext cx="3427730" cy="521639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defTabSz="609630"/>
            <a:r>
              <a:rPr sz="3334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oto Sans"/>
                <a:cs typeface="Noto Sans"/>
              </a:rPr>
              <a:t>Ваши гипотезы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912991" y="737299"/>
            <a:ext cx="5083548" cy="90435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algn="l"/>
            <a:r>
              <a:rPr lang="ru-RU" sz="1800" b="1" spc="2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</a:t>
            </a:r>
            <a:r>
              <a:rPr lang="ru-RU" sz="1800" b="1" spc="57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ИЕНТ</a:t>
            </a:r>
            <a:b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800" spc="-3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Определите</a:t>
            </a:r>
            <a:r>
              <a:rPr sz="1800" spc="-8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00" spc="-8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опишите</a:t>
            </a:r>
            <a:r>
              <a:rPr sz="1800" spc="-8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1800" spc="-8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ваших  клиентских</a:t>
            </a:r>
            <a:r>
              <a:rPr sz="1800" spc="-7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сегмента</a:t>
            </a:r>
            <a:endParaRPr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5363" y="2224617"/>
            <a:ext cx="5791414" cy="3141886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defTabSz="609630"/>
            <a:r>
              <a:rPr lang="ru-RU" sz="1600" b="1" kern="500" spc="23" dirty="0"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  <a:r>
              <a:rPr lang="ru-RU" sz="1600" kern="500" spc="2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kern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143093" defTabSz="609630"/>
            <a:r>
              <a:rPr sz="1600" spc="-3" dirty="0" err="1">
                <a:latin typeface="Arial" panose="020B0604020202020204" pitchFamily="34" charset="0"/>
                <a:cs typeface="Arial" panose="020B0604020202020204" pitchFamily="34" charset="0"/>
              </a:rPr>
              <a:t>Какие</a:t>
            </a:r>
            <a:r>
              <a:rPr sz="1600" spc="-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9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sz="1600" spc="-3" dirty="0">
                <a:latin typeface="Arial" panose="020B0604020202020204" pitchFamily="34" charset="0"/>
                <a:cs typeface="Arial" panose="020B0604020202020204" pitchFamily="34" charset="0"/>
              </a:rPr>
              <a:t>главных проблемы</a:t>
            </a:r>
            <a:r>
              <a:rPr sz="16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" dirty="0">
                <a:latin typeface="Arial" panose="020B0604020202020204" pitchFamily="34" charset="0"/>
                <a:cs typeface="Arial" panose="020B0604020202020204" pitchFamily="34" charset="0"/>
              </a:rPr>
              <a:t>мешают  им</a:t>
            </a:r>
            <a:r>
              <a:rPr sz="1600" spc="-7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 err="1">
                <a:latin typeface="Arial" panose="020B0604020202020204" pitchFamily="34" charset="0"/>
                <a:cs typeface="Arial" panose="020B0604020202020204" pitchFamily="34" charset="0"/>
              </a:rPr>
              <a:t>жить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16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143093" defTabSz="609630"/>
            <a:endParaRPr lang="ru-RU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143093" defTabSz="609630"/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630"/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630"/>
            <a:r>
              <a:rPr sz="1600" b="1" spc="13" dirty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3387" defTabSz="609630"/>
            <a:r>
              <a:rPr sz="1600" spc="-3" dirty="0">
                <a:latin typeface="Arial" panose="020B0604020202020204" pitchFamily="34" charset="0"/>
                <a:cs typeface="Arial" panose="020B0604020202020204" pitchFamily="34" charset="0"/>
              </a:rPr>
              <a:t>Как вы можете решить эти проблемы  </a:t>
            </a:r>
            <a:r>
              <a:rPr sz="1600" spc="-3" dirty="0" err="1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600" spc="-7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3" dirty="0" err="1">
                <a:latin typeface="Arial" panose="020B0604020202020204" pitchFamily="34" charset="0"/>
                <a:cs typeface="Arial" panose="020B0604020202020204" pitchFamily="34" charset="0"/>
              </a:rPr>
              <a:t>них</a:t>
            </a:r>
            <a:r>
              <a:rPr sz="1600" spc="-13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1600" spc="-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3387" defTabSz="609630"/>
            <a:endParaRPr lang="ru-RU" sz="1600" spc="-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3387" defTabSz="609630"/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630"/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630"/>
            <a:r>
              <a:rPr lang="ru-RU" sz="1600" b="1" spc="40" dirty="0">
                <a:latin typeface="Arial" panose="020B0604020202020204" pitchFamily="34" charset="0"/>
                <a:cs typeface="Arial" panose="020B0604020202020204" pitchFamily="34" charset="0"/>
              </a:rPr>
              <a:t>ВЫГОДА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630"/>
            <a:r>
              <a:rPr sz="1600" spc="-3" dirty="0" err="1">
                <a:latin typeface="Arial" panose="020B0604020202020204" pitchFamily="34" charset="0"/>
                <a:cs typeface="Arial" panose="020B0604020202020204" pitchFamily="34" charset="0"/>
              </a:rPr>
              <a:t>Какую</a:t>
            </a:r>
            <a:r>
              <a:rPr sz="1600" spc="-3" dirty="0">
                <a:latin typeface="Arial" panose="020B0604020202020204" pitchFamily="34" charset="0"/>
                <a:cs typeface="Arial" panose="020B0604020202020204" pitchFamily="34" charset="0"/>
              </a:rPr>
              <a:t> ценность получает</a:t>
            </a:r>
            <a:r>
              <a:rPr sz="1600" spc="-2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клиент?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409310" y="1798948"/>
            <a:ext cx="11598442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409310" y="3138520"/>
            <a:ext cx="11598442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332308" y="4496210"/>
            <a:ext cx="11598442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332308" y="5749118"/>
            <a:ext cx="11598442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093028" y="308531"/>
            <a:ext cx="38501" cy="54810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Зачем сегментировать рынок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37" y="985174"/>
            <a:ext cx="3216743" cy="210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Шеврон 45"/>
          <p:cNvSpPr/>
          <p:nvPr/>
        </p:nvSpPr>
        <p:spPr>
          <a:xfrm rot="5400000">
            <a:off x="5900404" y="2977434"/>
            <a:ext cx="385247" cy="822409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7" name="Шеврон 46"/>
          <p:cNvSpPr/>
          <p:nvPr/>
        </p:nvSpPr>
        <p:spPr>
          <a:xfrm rot="5400000">
            <a:off x="5900404" y="4381469"/>
            <a:ext cx="385247" cy="822409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8" name="Шеврон 47"/>
          <p:cNvSpPr/>
          <p:nvPr/>
        </p:nvSpPr>
        <p:spPr>
          <a:xfrm rot="5400000">
            <a:off x="8557936" y="3012084"/>
            <a:ext cx="385247" cy="822409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9" name="Шеврон 48"/>
          <p:cNvSpPr/>
          <p:nvPr/>
        </p:nvSpPr>
        <p:spPr>
          <a:xfrm rot="5400000">
            <a:off x="11070180" y="3004352"/>
            <a:ext cx="385247" cy="822409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35937" y="385193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691179" y="38358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817036" y="3833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535937" y="48174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91179" y="48013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817036" y="47989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50" name="Двойная стрелка влево/вверх 49"/>
          <p:cNvSpPr/>
          <p:nvPr/>
        </p:nvSpPr>
        <p:spPr>
          <a:xfrm rot="10800000">
            <a:off x="5909912" y="865028"/>
            <a:ext cx="856648" cy="848269"/>
          </a:xfrm>
          <a:prstGeom prst="left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Двойная стрелка влево/вверх 56"/>
          <p:cNvSpPr/>
          <p:nvPr/>
        </p:nvSpPr>
        <p:spPr>
          <a:xfrm rot="10800000">
            <a:off x="5852541" y="1984844"/>
            <a:ext cx="856648" cy="848269"/>
          </a:xfrm>
          <a:prstGeom prst="left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29997" y="60346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Как найти своё дело? 3 способа выбрать нишу </a:t>
            </a:r>
            <a:r>
              <a:rPr lang="ru-RU" dirty="0">
                <a:solidFill>
                  <a:srgbClr val="0070C0"/>
                </a:solidFill>
                <a:hlinkClick r:id="rId5"/>
              </a:rPr>
              <a:t>https://youtu.be/l9dGG5ih9YY?feature=shared</a:t>
            </a:r>
            <a:r>
              <a:rPr lang="ru-RU" dirty="0">
                <a:solidFill>
                  <a:srgbClr val="0070C0"/>
                </a:solidFill>
              </a:rPr>
              <a:t>   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991" y="5934240"/>
            <a:ext cx="1713591" cy="75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074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222" y="538499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chemeClr val="accent1">
                    <a:lumMod val="50000"/>
                  </a:schemeClr>
                </a:solidFill>
              </a:rPr>
              <a:t>Домашняя работа: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5382" y="2195276"/>
            <a:ext cx="6046045" cy="4351338"/>
          </a:xfrm>
        </p:spPr>
        <p:txBody>
          <a:bodyPr>
            <a:no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4000" dirty="0"/>
              <a:t>Обосновать бизнес идею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4000" dirty="0"/>
              <a:t>Описать целевой сегмент 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4000" dirty="0"/>
              <a:t>Найти конкурентов, попытаться заполнить таблицу </a:t>
            </a:r>
          </a:p>
        </p:txBody>
      </p:sp>
      <p:pic>
        <p:nvPicPr>
          <p:cNvPr id="3076" name="Picture 4" descr="Рисунок с натуры акварелью (50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747" y="656009"/>
            <a:ext cx="18002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ортреты людей акварелью. Курс Анастасии Кустовой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643" y="561367"/>
            <a:ext cx="2637817" cy="263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Рисунок человека красками - 83 фот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185" y="3587987"/>
            <a:ext cx="181927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Как рисовать людей. Курс Анастасии Кустово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318" y="3587987"/>
            <a:ext cx="2588976" cy="258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326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325" y="153989"/>
            <a:ext cx="10972800" cy="741361"/>
          </a:xfrm>
        </p:spPr>
        <p:txBody>
          <a:bodyPr/>
          <a:lstStyle/>
          <a:p>
            <a:r>
              <a:rPr lang="ru-RU" dirty="0"/>
              <a:t>Заполнить данные о конкуренте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695325" y="1160464"/>
          <a:ext cx="109728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КРИТЕРИИ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Конкурент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Конкурент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Конкурент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Конкурент 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 расположения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Опыт работы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Клиенты / кол-во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Отзывы клиентов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Цена продукта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Реклам / продвижение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Сервис / обслуживание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Акции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Гарантия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«Фишка»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31B5-F35D-49F2-AC6E-CED91390F91E}" type="slidenum">
              <a:rPr lang="ru-RU" altLang="en-US" smtClean="0">
                <a:solidFill>
                  <a:srgbClr val="000000"/>
                </a:solidFill>
              </a:rPr>
              <a:pPr/>
              <a:t>16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576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Посмотрите на досуге если не хотите читать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89255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lvl="0" indent="0">
              <a:spcAft>
                <a:spcPts val="0"/>
              </a:spcAft>
              <a:buNone/>
            </a:pP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Как найти своё дело? 3 способа выбрать нишу </a:t>
            </a:r>
            <a:r>
              <a:rPr lang="ru-RU" b="1" u="sng" dirty="0">
                <a:solidFill>
                  <a:srgbClr val="0563C1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https://youtu.be/l9dGG5ih9YY?feature=shared</a:t>
            </a: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Как протестировать бизнес-идею? 5 шагов к </a:t>
            </a:r>
            <a:r>
              <a:rPr lang="ru-RU" b="1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созданию MVP, УТП  </a:t>
            </a:r>
            <a:r>
              <a:rPr lang="ru-RU" b="1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https://youtu.be/_-SQM9EwHLM?feature=shared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ru-RU" b="1" dirty="0">
              <a:solidFill>
                <a:srgbClr val="0F0F0F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Бизнес-план простым языком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u="sng" dirty="0">
                <a:solidFill>
                  <a:srgbClr val="0563C1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4"/>
              </a:rPr>
              <a:t>https://youtu.be/zphlAceAnJM?feature=shared</a:t>
            </a: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Выбор идеального места для бизнеса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b="1" u="sng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5"/>
              </a:rPr>
              <a:t>https://youtu.be/-96PM0KbzJ8?feature=shared</a:t>
            </a: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896" y="4625189"/>
            <a:ext cx="3209925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308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766</Words>
  <Application>Microsoft Office PowerPoint</Application>
  <PresentationFormat>Широкоэкранный</PresentationFormat>
  <Paragraphs>145</Paragraphs>
  <Slides>17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17</vt:i4>
      </vt:variant>
    </vt:vector>
  </HeadingPairs>
  <TitlesOfParts>
    <vt:vector size="35" baseType="lpstr">
      <vt:lpstr>Arial</vt:lpstr>
      <vt:lpstr>Calibri</vt:lpstr>
      <vt:lpstr>Calibri Light</vt:lpstr>
      <vt:lpstr>Corbel</vt:lpstr>
      <vt:lpstr>Garamond</vt:lpstr>
      <vt:lpstr>Gill Sans MT</vt:lpstr>
      <vt:lpstr>Impact</vt:lpstr>
      <vt:lpstr>Noto Sans</vt:lpstr>
      <vt:lpstr>Times New Roman</vt:lpstr>
      <vt:lpstr>Trebuchet MS</vt:lpstr>
      <vt:lpstr>Verdana</vt:lpstr>
      <vt:lpstr>Wingdings</vt:lpstr>
      <vt:lpstr>Тема Office</vt:lpstr>
      <vt:lpstr>1_Тема Office</vt:lpstr>
      <vt:lpstr>2_Тема Office</vt:lpstr>
      <vt:lpstr>Badge</vt:lpstr>
      <vt:lpstr>3_Тема Office</vt:lpstr>
      <vt:lpstr>Край</vt:lpstr>
      <vt:lpstr>Введение в предпринимательство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мешает создавать </vt:lpstr>
      <vt:lpstr>Причины смерти  компаний на  ранней стадии</vt:lpstr>
      <vt:lpstr>Иллюзии при запуске  стартапа</vt:lpstr>
      <vt:lpstr>Презентация PowerPoint</vt:lpstr>
      <vt:lpstr>До разработки продукта / БИ...</vt:lpstr>
      <vt:lpstr>Сформулировать гипотезы  о клиентских сегментах</vt:lpstr>
      <vt:lpstr>Производить то,  что потребляется </vt:lpstr>
      <vt:lpstr>КЛИЕНТ Определите и опишите 3 ваших  клиентских сегмента</vt:lpstr>
      <vt:lpstr>Домашняя работа: </vt:lpstr>
      <vt:lpstr>Заполнить данные о конкуренте </vt:lpstr>
      <vt:lpstr>Посмотрите на досуге если не хотите читать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HUAWEI</cp:lastModifiedBy>
  <cp:revision>79</cp:revision>
  <cp:lastPrinted>2023-11-06T02:53:38Z</cp:lastPrinted>
  <dcterms:created xsi:type="dcterms:W3CDTF">2023-10-29T14:56:54Z</dcterms:created>
  <dcterms:modified xsi:type="dcterms:W3CDTF">2024-09-17T09:42:06Z</dcterms:modified>
</cp:coreProperties>
</file>